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15"/>
  </p:notesMasterIdLst>
  <p:handoutMasterIdLst>
    <p:handoutMasterId r:id="rId16"/>
  </p:handoutMasterIdLst>
  <p:sldIdLst>
    <p:sldId id="539" r:id="rId2"/>
    <p:sldId id="541" r:id="rId3"/>
    <p:sldId id="559" r:id="rId4"/>
    <p:sldId id="558" r:id="rId5"/>
    <p:sldId id="560" r:id="rId6"/>
    <p:sldId id="561" r:id="rId7"/>
    <p:sldId id="562" r:id="rId8"/>
    <p:sldId id="563" r:id="rId9"/>
    <p:sldId id="564" r:id="rId10"/>
    <p:sldId id="565" r:id="rId11"/>
    <p:sldId id="566" r:id="rId12"/>
    <p:sldId id="567" r:id="rId13"/>
    <p:sldId id="504" r:id="rId14"/>
  </p:sldIdLst>
  <p:sldSz cx="9144000" cy="6858000" type="screen4x3"/>
  <p:notesSz cx="6669088" cy="99282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0000"/>
    <a:srgbClr val="C00000"/>
    <a:srgbClr val="B80000"/>
    <a:srgbClr val="990000"/>
    <a:srgbClr val="800000"/>
    <a:srgbClr val="00FF00"/>
    <a:srgbClr val="EE0000"/>
    <a:srgbClr val="DA0000"/>
    <a:srgbClr val="E20000"/>
    <a:srgbClr val="0093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9267" autoAdjust="0"/>
  </p:normalViewPr>
  <p:slideViewPr>
    <p:cSldViewPr>
      <p:cViewPr>
        <p:scale>
          <a:sx n="100" d="100"/>
          <a:sy n="100" d="100"/>
        </p:scale>
        <p:origin x="-96" y="1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244" y="-114"/>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889938" cy="496412"/>
          </a:xfrm>
          <a:prstGeom prst="rect">
            <a:avLst/>
          </a:prstGeom>
          <a:noFill/>
          <a:ln w="9525">
            <a:noFill/>
            <a:miter lim="800000"/>
            <a:headEnd/>
            <a:tailEnd/>
          </a:ln>
          <a:effectLst/>
        </p:spPr>
        <p:txBody>
          <a:bodyPr vert="horz" wrap="square" lIns="87540" tIns="43770" rIns="87540" bIns="43770" numCol="1" anchor="t" anchorCtr="0" compatLnSpc="1">
            <a:prstTxWarp prst="textNoShape">
              <a:avLst/>
            </a:prstTxWarp>
          </a:bodyPr>
          <a:lstStyle>
            <a:lvl1pPr>
              <a:defRPr sz="1100"/>
            </a:lvl1pPr>
          </a:lstStyle>
          <a:p>
            <a:endParaRPr lang="es-ES" dirty="0"/>
          </a:p>
        </p:txBody>
      </p:sp>
      <p:sp>
        <p:nvSpPr>
          <p:cNvPr id="3075" name="Rectangle 3"/>
          <p:cNvSpPr>
            <a:spLocks noGrp="1" noChangeArrowheads="1"/>
          </p:cNvSpPr>
          <p:nvPr>
            <p:ph type="dt" sz="quarter" idx="1"/>
          </p:nvPr>
        </p:nvSpPr>
        <p:spPr bwMode="auto">
          <a:xfrm>
            <a:off x="3777608" y="0"/>
            <a:ext cx="2889938" cy="496412"/>
          </a:xfrm>
          <a:prstGeom prst="rect">
            <a:avLst/>
          </a:prstGeom>
          <a:noFill/>
          <a:ln w="9525">
            <a:noFill/>
            <a:miter lim="800000"/>
            <a:headEnd/>
            <a:tailEnd/>
          </a:ln>
          <a:effectLst/>
        </p:spPr>
        <p:txBody>
          <a:bodyPr vert="horz" wrap="square" lIns="87540" tIns="43770" rIns="87540" bIns="43770" numCol="1" anchor="t" anchorCtr="0" compatLnSpc="1">
            <a:prstTxWarp prst="textNoShape">
              <a:avLst/>
            </a:prstTxWarp>
          </a:bodyPr>
          <a:lstStyle>
            <a:lvl1pPr algn="r">
              <a:defRPr sz="1100"/>
            </a:lvl1pPr>
          </a:lstStyle>
          <a:p>
            <a:endParaRPr lang="es-ES" dirty="0"/>
          </a:p>
        </p:txBody>
      </p:sp>
      <p:sp>
        <p:nvSpPr>
          <p:cNvPr id="3076" name="Rectangle 4"/>
          <p:cNvSpPr>
            <a:spLocks noGrp="1" noChangeArrowheads="1"/>
          </p:cNvSpPr>
          <p:nvPr>
            <p:ph type="ftr" sz="quarter" idx="2"/>
          </p:nvPr>
        </p:nvSpPr>
        <p:spPr bwMode="auto">
          <a:xfrm>
            <a:off x="1" y="9430091"/>
            <a:ext cx="2889938" cy="496412"/>
          </a:xfrm>
          <a:prstGeom prst="rect">
            <a:avLst/>
          </a:prstGeom>
          <a:noFill/>
          <a:ln w="9525">
            <a:noFill/>
            <a:miter lim="800000"/>
            <a:headEnd/>
            <a:tailEnd/>
          </a:ln>
          <a:effectLst/>
        </p:spPr>
        <p:txBody>
          <a:bodyPr vert="horz" wrap="square" lIns="87540" tIns="43770" rIns="87540" bIns="43770" numCol="1" anchor="b" anchorCtr="0" compatLnSpc="1">
            <a:prstTxWarp prst="textNoShape">
              <a:avLst/>
            </a:prstTxWarp>
          </a:bodyPr>
          <a:lstStyle>
            <a:lvl1pPr>
              <a:defRPr sz="1100"/>
            </a:lvl1pPr>
          </a:lstStyle>
          <a:p>
            <a:endParaRPr lang="es-ES" dirty="0"/>
          </a:p>
        </p:txBody>
      </p:sp>
      <p:sp>
        <p:nvSpPr>
          <p:cNvPr id="3077" name="Rectangle 5"/>
          <p:cNvSpPr>
            <a:spLocks noGrp="1" noChangeArrowheads="1"/>
          </p:cNvSpPr>
          <p:nvPr>
            <p:ph type="sldNum" sz="quarter" idx="3"/>
          </p:nvPr>
        </p:nvSpPr>
        <p:spPr bwMode="auto">
          <a:xfrm>
            <a:off x="3777608" y="9430091"/>
            <a:ext cx="2889938" cy="496412"/>
          </a:xfrm>
          <a:prstGeom prst="rect">
            <a:avLst/>
          </a:prstGeom>
          <a:noFill/>
          <a:ln w="9525">
            <a:noFill/>
            <a:miter lim="800000"/>
            <a:headEnd/>
            <a:tailEnd/>
          </a:ln>
          <a:effectLst/>
        </p:spPr>
        <p:txBody>
          <a:bodyPr vert="horz" wrap="square" lIns="87540" tIns="43770" rIns="87540" bIns="43770" numCol="1" anchor="b" anchorCtr="0" compatLnSpc="1">
            <a:prstTxWarp prst="textNoShape">
              <a:avLst/>
            </a:prstTxWarp>
          </a:bodyPr>
          <a:lstStyle>
            <a:lvl1pPr algn="r">
              <a:defRPr sz="1100"/>
            </a:lvl1pPr>
          </a:lstStyle>
          <a:p>
            <a:fld id="{3CA99321-6CB6-4386-9C3A-BDFE7D77D2AE}" type="slidenum">
              <a:rPr lang="es-ES"/>
              <a:pPr/>
              <a:t>‹Nº›</a:t>
            </a:fld>
            <a:endParaRPr lang="es-ES" dirty="0"/>
          </a:p>
        </p:txBody>
      </p:sp>
    </p:spTree>
    <p:extLst>
      <p:ext uri="{BB962C8B-B14F-4D97-AF65-F5344CB8AC3E}">
        <p14:creationId xmlns:p14="http://schemas.microsoft.com/office/powerpoint/2010/main" xmlns="" val="2623451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889938" cy="496412"/>
          </a:xfrm>
          <a:prstGeom prst="rect">
            <a:avLst/>
          </a:prstGeom>
          <a:noFill/>
          <a:ln w="9525">
            <a:noFill/>
            <a:miter lim="800000"/>
            <a:headEnd/>
            <a:tailEnd/>
          </a:ln>
          <a:effectLst/>
        </p:spPr>
        <p:txBody>
          <a:bodyPr vert="horz" wrap="square" lIns="87540" tIns="43770" rIns="87540" bIns="43770" numCol="1" anchor="t" anchorCtr="0" compatLnSpc="1">
            <a:prstTxWarp prst="textNoShape">
              <a:avLst/>
            </a:prstTxWarp>
          </a:bodyPr>
          <a:lstStyle>
            <a:lvl1pPr>
              <a:defRPr sz="1100"/>
            </a:lvl1pPr>
          </a:lstStyle>
          <a:p>
            <a:endParaRPr lang="es-ES" dirty="0"/>
          </a:p>
        </p:txBody>
      </p:sp>
      <p:sp>
        <p:nvSpPr>
          <p:cNvPr id="15363" name="Rectangle 3"/>
          <p:cNvSpPr>
            <a:spLocks noGrp="1" noChangeArrowheads="1"/>
          </p:cNvSpPr>
          <p:nvPr>
            <p:ph type="dt" idx="1"/>
          </p:nvPr>
        </p:nvSpPr>
        <p:spPr bwMode="auto">
          <a:xfrm>
            <a:off x="3777608" y="0"/>
            <a:ext cx="2889938" cy="496412"/>
          </a:xfrm>
          <a:prstGeom prst="rect">
            <a:avLst/>
          </a:prstGeom>
          <a:noFill/>
          <a:ln w="9525">
            <a:noFill/>
            <a:miter lim="800000"/>
            <a:headEnd/>
            <a:tailEnd/>
          </a:ln>
          <a:effectLst/>
        </p:spPr>
        <p:txBody>
          <a:bodyPr vert="horz" wrap="square" lIns="87540" tIns="43770" rIns="87540" bIns="43770" numCol="1" anchor="t" anchorCtr="0" compatLnSpc="1">
            <a:prstTxWarp prst="textNoShape">
              <a:avLst/>
            </a:prstTxWarp>
          </a:bodyPr>
          <a:lstStyle>
            <a:lvl1pPr algn="r">
              <a:defRPr sz="1100"/>
            </a:lvl1pPr>
          </a:lstStyle>
          <a:p>
            <a:endParaRPr lang="es-ES" dirty="0"/>
          </a:p>
        </p:txBody>
      </p:sp>
      <p:sp>
        <p:nvSpPr>
          <p:cNvPr id="15364"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66910" y="4715908"/>
            <a:ext cx="5335270" cy="4467701"/>
          </a:xfrm>
          <a:prstGeom prst="rect">
            <a:avLst/>
          </a:prstGeom>
          <a:noFill/>
          <a:ln w="9525">
            <a:noFill/>
            <a:miter lim="800000"/>
            <a:headEnd/>
            <a:tailEnd/>
          </a:ln>
          <a:effectLst/>
        </p:spPr>
        <p:txBody>
          <a:bodyPr vert="horz" wrap="square" lIns="87540" tIns="43770" rIns="87540" bIns="4377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366" name="Rectangle 6"/>
          <p:cNvSpPr>
            <a:spLocks noGrp="1" noChangeArrowheads="1"/>
          </p:cNvSpPr>
          <p:nvPr>
            <p:ph type="ftr" sz="quarter" idx="4"/>
          </p:nvPr>
        </p:nvSpPr>
        <p:spPr bwMode="auto">
          <a:xfrm>
            <a:off x="1" y="9430091"/>
            <a:ext cx="2889938" cy="496412"/>
          </a:xfrm>
          <a:prstGeom prst="rect">
            <a:avLst/>
          </a:prstGeom>
          <a:noFill/>
          <a:ln w="9525">
            <a:noFill/>
            <a:miter lim="800000"/>
            <a:headEnd/>
            <a:tailEnd/>
          </a:ln>
          <a:effectLst/>
        </p:spPr>
        <p:txBody>
          <a:bodyPr vert="horz" wrap="square" lIns="87540" tIns="43770" rIns="87540" bIns="43770" numCol="1" anchor="b" anchorCtr="0" compatLnSpc="1">
            <a:prstTxWarp prst="textNoShape">
              <a:avLst/>
            </a:prstTxWarp>
          </a:bodyPr>
          <a:lstStyle>
            <a:lvl1pPr>
              <a:defRPr sz="1100"/>
            </a:lvl1pPr>
          </a:lstStyle>
          <a:p>
            <a:endParaRPr lang="es-ES" dirty="0"/>
          </a:p>
        </p:txBody>
      </p:sp>
      <p:sp>
        <p:nvSpPr>
          <p:cNvPr id="15367" name="Rectangle 7"/>
          <p:cNvSpPr>
            <a:spLocks noGrp="1" noChangeArrowheads="1"/>
          </p:cNvSpPr>
          <p:nvPr>
            <p:ph type="sldNum" sz="quarter" idx="5"/>
          </p:nvPr>
        </p:nvSpPr>
        <p:spPr bwMode="auto">
          <a:xfrm>
            <a:off x="3777608" y="9430091"/>
            <a:ext cx="2889938" cy="496412"/>
          </a:xfrm>
          <a:prstGeom prst="rect">
            <a:avLst/>
          </a:prstGeom>
          <a:noFill/>
          <a:ln w="9525">
            <a:noFill/>
            <a:miter lim="800000"/>
            <a:headEnd/>
            <a:tailEnd/>
          </a:ln>
          <a:effectLst/>
        </p:spPr>
        <p:txBody>
          <a:bodyPr vert="horz" wrap="square" lIns="87540" tIns="43770" rIns="87540" bIns="43770" numCol="1" anchor="b" anchorCtr="0" compatLnSpc="1">
            <a:prstTxWarp prst="textNoShape">
              <a:avLst/>
            </a:prstTxWarp>
          </a:bodyPr>
          <a:lstStyle>
            <a:lvl1pPr algn="r">
              <a:defRPr sz="1100"/>
            </a:lvl1pPr>
          </a:lstStyle>
          <a:p>
            <a:fld id="{85B4351D-F621-44A3-B0E2-15C1910C9336}" type="slidenum">
              <a:rPr lang="es-ES"/>
              <a:pPr/>
              <a:t>‹Nº›</a:t>
            </a:fld>
            <a:endParaRPr lang="es-ES" dirty="0"/>
          </a:p>
        </p:txBody>
      </p:sp>
    </p:spTree>
    <p:extLst>
      <p:ext uri="{BB962C8B-B14F-4D97-AF65-F5344CB8AC3E}">
        <p14:creationId xmlns:p14="http://schemas.microsoft.com/office/powerpoint/2010/main" xmlns="" val="844933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1</a:t>
            </a:fld>
            <a:endParaRPr lang="es-ES"/>
          </a:p>
        </p:txBody>
      </p:sp>
      <p:sp>
        <p:nvSpPr>
          <p:cNvPr id="5" name="4 Marcador de notas"/>
          <p:cNvSpPr>
            <a:spLocks noGrp="1"/>
          </p:cNvSpPr>
          <p:nvPr>
            <p:ph type="body" idx="1"/>
          </p:nvPr>
        </p:nvSpPr>
        <p:spPr/>
        <p:txBody>
          <a:bodyPr>
            <a:normAutofit fontScale="92500" lnSpcReduction="20000"/>
          </a:bodyPr>
          <a:lstStyle/>
          <a:p>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10</a:t>
            </a:fld>
            <a:endParaRPr lang="es-ES"/>
          </a:p>
        </p:txBody>
      </p:sp>
      <p:sp>
        <p:nvSpPr>
          <p:cNvPr id="5" name="4 Marcador de notas"/>
          <p:cNvSpPr>
            <a:spLocks noGrp="1"/>
          </p:cNvSpPr>
          <p:nvPr>
            <p:ph type="body" idx="1"/>
          </p:nvPr>
        </p:nvSpPr>
        <p:spPr/>
        <p:txBody>
          <a:bodyPr>
            <a:normAutofit fontScale="92500" lnSpcReduction="20000"/>
          </a:bodyPr>
          <a:lstStyle/>
          <a:p>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11</a:t>
            </a:fld>
            <a:endParaRPr lang="es-ES"/>
          </a:p>
        </p:txBody>
      </p:sp>
      <p:sp>
        <p:nvSpPr>
          <p:cNvPr id="5" name="4 Marcador de notas"/>
          <p:cNvSpPr>
            <a:spLocks noGrp="1"/>
          </p:cNvSpPr>
          <p:nvPr>
            <p:ph type="body" idx="1"/>
          </p:nvPr>
        </p:nvSpPr>
        <p:spPr/>
        <p:txBody>
          <a:bodyPr>
            <a:normAutofit fontScale="92500" lnSpcReduction="20000"/>
          </a:bodyPr>
          <a:lstStyle/>
          <a:p>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5B4351D-F621-44A3-B0E2-15C1910C9336}" type="slidenum">
              <a:rPr lang="es-ES" smtClean="0"/>
              <a:pPr/>
              <a:t>12</a:t>
            </a:fld>
            <a:endParaRPr lang="es-ES" dirty="0"/>
          </a:p>
        </p:txBody>
      </p:sp>
    </p:spTree>
    <p:extLst>
      <p:ext uri="{BB962C8B-B14F-4D97-AF65-F5344CB8AC3E}">
        <p14:creationId xmlns:p14="http://schemas.microsoft.com/office/powerpoint/2010/main" xmlns="" val="276938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2</a:t>
            </a:fld>
            <a:endParaRPr lang="es-ES"/>
          </a:p>
        </p:txBody>
      </p:sp>
      <p:sp>
        <p:nvSpPr>
          <p:cNvPr id="5" name="4 Marcador de notas"/>
          <p:cNvSpPr>
            <a:spLocks noGrp="1"/>
          </p:cNvSpPr>
          <p:nvPr>
            <p:ph type="body" idx="1"/>
          </p:nvPr>
        </p:nvSpPr>
        <p:spPr/>
        <p:txBody>
          <a:bodyPr>
            <a:normAutofit fontScale="92500" lnSpcReduction="20000"/>
          </a:bodyPr>
          <a:lstStyle/>
          <a:p>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3</a:t>
            </a:fld>
            <a:endParaRPr lang="es-ES"/>
          </a:p>
        </p:txBody>
      </p:sp>
      <p:sp>
        <p:nvSpPr>
          <p:cNvPr id="5" name="4 Marcador de notas"/>
          <p:cNvSpPr>
            <a:spLocks noGrp="1"/>
          </p:cNvSpPr>
          <p:nvPr>
            <p:ph type="body" idx="1"/>
          </p:nvPr>
        </p:nvSpPr>
        <p:spPr/>
        <p:txBody>
          <a:bodyPr>
            <a:normAutofit fontScale="92500" lnSpcReduction="20000"/>
          </a:bodyPr>
          <a:lstStyle/>
          <a:p>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4</a:t>
            </a:fld>
            <a:endParaRPr lang="es-ES"/>
          </a:p>
        </p:txBody>
      </p:sp>
      <p:sp>
        <p:nvSpPr>
          <p:cNvPr id="5" name="4 Marcador de notas"/>
          <p:cNvSpPr>
            <a:spLocks noGrp="1"/>
          </p:cNvSpPr>
          <p:nvPr>
            <p:ph type="body" idx="1"/>
          </p:nvPr>
        </p:nvSpPr>
        <p:spPr/>
        <p:txBody>
          <a:bodyPr>
            <a:normAutofit fontScale="92500" lnSpcReduction="20000"/>
          </a:bodyPr>
          <a:lstStyle/>
          <a:p>
            <a:pPr>
              <a:spcBef>
                <a:spcPct val="0"/>
              </a:spcBef>
            </a:pPr>
            <a:r>
              <a:rPr lang="en-GB" dirty="0" smtClean="0">
                <a:ea typeface="MS PGothic" charset="0"/>
              </a:rPr>
              <a:t>Personal: as consumers start to receive or see only local information that is relevant or interesting to them personally.</a:t>
            </a:r>
          </a:p>
          <a:p>
            <a:pPr>
              <a:spcBef>
                <a:spcPct val="0"/>
              </a:spcBef>
            </a:pPr>
            <a:endParaRPr lang="en-GB" dirty="0" smtClean="0">
              <a:ea typeface="MS PGothic" charset="0"/>
            </a:endParaRPr>
          </a:p>
          <a:p>
            <a:pPr>
              <a:spcBef>
                <a:spcPct val="0"/>
              </a:spcBef>
            </a:pPr>
            <a:r>
              <a:rPr lang="en-GB" dirty="0" smtClean="0">
                <a:ea typeface="MS PGothic" charset="0"/>
              </a:rPr>
              <a:t>– Timely: with more consumers (constantly) contributing to the real-time content avalanche, out-of-date information will be a thing of the past.</a:t>
            </a:r>
          </a:p>
          <a:p>
            <a:pPr>
              <a:spcBef>
                <a:spcPct val="0"/>
              </a:spcBef>
            </a:pPr>
            <a:endParaRPr lang="en-GB" dirty="0" smtClean="0">
              <a:ea typeface="MS PGothic" charset="0"/>
            </a:endParaRPr>
          </a:p>
          <a:p>
            <a:pPr>
              <a:spcBef>
                <a:spcPct val="0"/>
              </a:spcBef>
            </a:pPr>
            <a:r>
              <a:rPr lang="en-GB" dirty="0" smtClean="0">
                <a:ea typeface="MS PGothic" charset="0"/>
              </a:rPr>
              <a:t>– Effortless: expect consumers to truly appreciate the endless, easy ways of being alerted to information, events, offers </a:t>
            </a:r>
            <a:r>
              <a:rPr lang="en-US" dirty="0" smtClean="0">
                <a:ea typeface="MS PGothic" charset="0"/>
              </a:rPr>
              <a:t>or people of interest.</a:t>
            </a:r>
          </a:p>
          <a:p>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5</a:t>
            </a:fld>
            <a:endParaRPr lang="es-ES"/>
          </a:p>
        </p:txBody>
      </p:sp>
      <p:sp>
        <p:nvSpPr>
          <p:cNvPr id="5" name="4 Marcador de notas"/>
          <p:cNvSpPr>
            <a:spLocks noGrp="1"/>
          </p:cNvSpPr>
          <p:nvPr>
            <p:ph type="body" idx="1"/>
          </p:nvPr>
        </p:nvSpPr>
        <p:spPr/>
        <p:txBody>
          <a:bodyPr>
            <a:normAutofit fontScale="92500" lnSpcReduction="20000"/>
          </a:bodyPr>
          <a:lstStyle/>
          <a:p>
            <a:r>
              <a:rPr lang="en-US" dirty="0" smtClean="0"/>
              <a:t>Available in Japan from November 2012, </a:t>
            </a:r>
            <a:r>
              <a:rPr lang="en-US" b="1" dirty="0" smtClean="0"/>
              <a:t>NTT DOCOMO</a:t>
            </a:r>
            <a:r>
              <a:rPr lang="en-US" dirty="0" smtClean="0"/>
              <a:t>'s free </a:t>
            </a:r>
            <a:r>
              <a:rPr lang="en-US" dirty="0" err="1" smtClean="0"/>
              <a:t>Hanashite</a:t>
            </a:r>
            <a:r>
              <a:rPr lang="en-US" dirty="0" smtClean="0"/>
              <a:t> </a:t>
            </a:r>
            <a:r>
              <a:rPr lang="en-US" dirty="0" err="1" smtClean="0"/>
              <a:t>Hon</a:t>
            </a:r>
            <a:r>
              <a:rPr lang="en-US" altLang="en-US" dirty="0" err="1" smtClean="0"/>
              <a:t>’</a:t>
            </a:r>
            <a:r>
              <a:rPr lang="en-US" dirty="0" err="1" smtClean="0"/>
              <a:t>yaku</a:t>
            </a:r>
            <a:r>
              <a:rPr lang="en-US" dirty="0" smtClean="0"/>
              <a:t> app offers real-time translation of </a:t>
            </a:r>
            <a:r>
              <a:rPr lang="en-US" dirty="0" err="1" smtClean="0"/>
              <a:t>phonecalls</a:t>
            </a:r>
            <a:r>
              <a:rPr lang="en-US" dirty="0" smtClean="0"/>
              <a:t>. Users select a contact through the app if they will be talking to a foreign language speaker, and </a:t>
            </a:r>
            <a:r>
              <a:rPr lang="en-US" dirty="0" err="1" smtClean="0"/>
              <a:t>Hanashite</a:t>
            </a:r>
            <a:r>
              <a:rPr lang="en-US" dirty="0" smtClean="0"/>
              <a:t> </a:t>
            </a:r>
            <a:r>
              <a:rPr lang="en-US" dirty="0" err="1" smtClean="0"/>
              <a:t>Hon</a:t>
            </a:r>
            <a:r>
              <a:rPr lang="en-US" altLang="en-US" dirty="0" err="1" smtClean="0"/>
              <a:t>’</a:t>
            </a:r>
            <a:r>
              <a:rPr lang="en-US" dirty="0" err="1" smtClean="0"/>
              <a:t>yaku</a:t>
            </a:r>
            <a:r>
              <a:rPr lang="en-US" dirty="0" smtClean="0"/>
              <a:t> then automatically detects what languages are being spoken before providing instant text translations. Users can see on-screen text translations or have the voice engine provide an audio version. The app can also be used to translate speech in a face-to-face conversation by getting both parties to speak close to the phone. At launch, languages available included Japanese, English, Chinese or Korean.</a:t>
            </a:r>
          </a:p>
          <a:p>
            <a:endParaRPr lang="en-US" dirty="0" smtClean="0"/>
          </a:p>
          <a:p>
            <a:pPr>
              <a:buFontTx/>
              <a:buChar char="•"/>
            </a:pPr>
            <a:r>
              <a:rPr lang="en-GB" b="1" dirty="0" smtClean="0"/>
              <a:t>Link: </a:t>
            </a:r>
            <a:r>
              <a:rPr lang="fi-FI" dirty="0" smtClean="0"/>
              <a:t>http://www.nttdocomo.com/pr/2012/001611.html?x=20&amp;y=15</a:t>
            </a:r>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6</a:t>
            </a:fld>
            <a:endParaRPr lang="es-ES"/>
          </a:p>
        </p:txBody>
      </p:sp>
      <p:sp>
        <p:nvSpPr>
          <p:cNvPr id="5" name="4 Marcador de notas"/>
          <p:cNvSpPr>
            <a:spLocks noGrp="1"/>
          </p:cNvSpPr>
          <p:nvPr>
            <p:ph type="body" idx="1"/>
          </p:nvPr>
        </p:nvSpPr>
        <p:spPr/>
        <p:txBody>
          <a:bodyPr>
            <a:normAutofit fontScale="92500" lnSpcReduction="20000"/>
          </a:bodyPr>
          <a:lstStyle/>
          <a:p>
            <a:pPr>
              <a:spcBef>
                <a:spcPct val="0"/>
              </a:spcBef>
            </a:pPr>
            <a:r>
              <a:rPr lang="en-GB" dirty="0" smtClean="0">
                <a:ea typeface="MS PGothic" charset="0"/>
              </a:rPr>
              <a:t>In July 2011, </a:t>
            </a:r>
            <a:r>
              <a:rPr lang="en-GB" b="1" dirty="0" smtClean="0">
                <a:ea typeface="MS PGothic" charset="0"/>
              </a:rPr>
              <a:t>Hilton Worldwide</a:t>
            </a:r>
            <a:r>
              <a:rPr lang="en-GB" dirty="0" smtClean="0">
                <a:ea typeface="MS PGothic" charset="0"/>
              </a:rPr>
              <a:t> launched its “Hilton </a:t>
            </a:r>
            <a:r>
              <a:rPr lang="en-GB" dirty="0" err="1" smtClean="0">
                <a:ea typeface="MS PGothic" charset="0"/>
              </a:rPr>
              <a:t>Huanying</a:t>
            </a:r>
            <a:r>
              <a:rPr lang="en-GB" dirty="0" smtClean="0">
                <a:ea typeface="MS PGothic" charset="0"/>
              </a:rPr>
              <a:t>” service. Chinese guests can check-in in their native language and benefit from in-room facilities such as Chinese tea and television channels, as well as slippers </a:t>
            </a:r>
            <a:r>
              <a:rPr lang="en-US" dirty="0" smtClean="0">
                <a:ea typeface="MS PGothic" charset="0"/>
              </a:rPr>
              <a:t>and a welcome letter in Mandarin.</a:t>
            </a:r>
          </a:p>
          <a:p>
            <a:pPr>
              <a:spcBef>
                <a:spcPct val="0"/>
              </a:spcBef>
            </a:pPr>
            <a:r>
              <a:rPr lang="en-GB" dirty="0" smtClean="0">
                <a:ea typeface="MS PGothic" charset="0"/>
              </a:rPr>
              <a:t>There’s also a breakfast buffet available, with congee, dim sum and fried noodles </a:t>
            </a:r>
            <a:r>
              <a:rPr lang="en-US" dirty="0" smtClean="0">
                <a:ea typeface="MS PGothic" charset="0"/>
              </a:rPr>
              <a:t>on the menu.</a:t>
            </a:r>
          </a:p>
          <a:p>
            <a:pPr>
              <a:spcBef>
                <a:spcPct val="0"/>
              </a:spcBef>
            </a:pPr>
            <a:endParaRPr lang="en-GB" dirty="0" smtClean="0">
              <a:ea typeface="MS PGothic" charset="0"/>
            </a:endParaRPr>
          </a:p>
          <a:p>
            <a:pPr>
              <a:spcBef>
                <a:spcPct val="0"/>
              </a:spcBef>
            </a:pPr>
            <a:r>
              <a:rPr lang="en-GB" b="1" dirty="0" smtClean="0">
                <a:ea typeface="MS PGothic" charset="0"/>
              </a:rPr>
              <a:t>Link: </a:t>
            </a:r>
            <a:r>
              <a:rPr lang="en-GB" dirty="0" smtClean="0">
                <a:ea typeface="MS PGothic" charset="0"/>
              </a:rPr>
              <a:t>www.hilton.com/huanying</a:t>
            </a:r>
          </a:p>
          <a:p>
            <a:pPr>
              <a:spcBef>
                <a:spcPct val="0"/>
              </a:spcBef>
            </a:pPr>
            <a:endParaRPr lang="en-GB" dirty="0" smtClean="0">
              <a:ea typeface="MS PGothic" charset="0"/>
            </a:endParaRPr>
          </a:p>
          <a:p>
            <a:pPr>
              <a:spcBef>
                <a:spcPct val="0"/>
              </a:spcBef>
            </a:pPr>
            <a:r>
              <a:rPr lang="en-US" altLang="ja-JP" sz="1200" dirty="0" smtClean="0">
                <a:solidFill>
                  <a:schemeClr val="bg1"/>
                </a:solidFill>
                <a:latin typeface="Trebuchet MS" charset="0"/>
              </a:rPr>
              <a:t>Chinese residents made over 30 million overseas trips in the first half of 2011 alone, up 20% since 2010. By comparison, US citizens were only expected to make 28.5 million overseas trips by air during the whole of 2010.</a:t>
            </a:r>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7</a:t>
            </a:fld>
            <a:endParaRPr lang="es-ES"/>
          </a:p>
        </p:txBody>
      </p:sp>
      <p:sp>
        <p:nvSpPr>
          <p:cNvPr id="5" name="4 Marcador de notas"/>
          <p:cNvSpPr>
            <a:spLocks noGrp="1"/>
          </p:cNvSpPr>
          <p:nvPr>
            <p:ph type="body" idx="1"/>
          </p:nvPr>
        </p:nvSpPr>
        <p:spPr/>
        <p:txBody>
          <a:bodyPr>
            <a:normAutofit fontScale="92500" lnSpcReduction="20000"/>
          </a:bodyPr>
          <a:lstStyle/>
          <a:p>
            <a:r>
              <a:rPr lang="en-US" dirty="0" smtClean="0"/>
              <a:t>May 2012 saw </a:t>
            </a:r>
            <a:r>
              <a:rPr lang="en-US" b="1" dirty="0" err="1" smtClean="0"/>
              <a:t>Foodspotting</a:t>
            </a:r>
            <a:r>
              <a:rPr lang="en-US" dirty="0" smtClean="0"/>
              <a:t> update its free mobile app to generate restaurant and menu suggestions based on consumers' personal tastes. When individuals launch the app, they can view images of dishes available at restaurants nearby, as well as </a:t>
            </a:r>
            <a:r>
              <a:rPr lang="en-US" dirty="0" err="1" smtClean="0"/>
              <a:t>Foodspotting</a:t>
            </a:r>
            <a:r>
              <a:rPr lang="en-US" dirty="0" smtClean="0"/>
              <a:t> users' reviews of these. Dishes can be sorted according to rating, and users can also view which meals their friends have enjoyed, and bookmark dishes for future reference.</a:t>
            </a:r>
          </a:p>
          <a:p>
            <a:endParaRPr lang="en-US" dirty="0" smtClean="0"/>
          </a:p>
          <a:p>
            <a:pPr>
              <a:buFontTx/>
              <a:buChar char="•"/>
            </a:pPr>
            <a:r>
              <a:rPr lang="en-GB" b="1" dirty="0" smtClean="0"/>
              <a:t>Link: </a:t>
            </a:r>
            <a:r>
              <a:rPr lang="fi-FI" dirty="0" smtClean="0"/>
              <a:t>https://itunes.apple.com/gb/app/foodspotting/id350727118?mt=8</a:t>
            </a:r>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8</a:t>
            </a:fld>
            <a:endParaRPr lang="es-ES"/>
          </a:p>
        </p:txBody>
      </p:sp>
      <p:sp>
        <p:nvSpPr>
          <p:cNvPr id="5" name="4 Marcador de notas"/>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Launched in June 2011, US based </a:t>
            </a:r>
            <a:r>
              <a:rPr lang="en-US" b="1" dirty="0" err="1" smtClean="0"/>
              <a:t>iGottaGuide</a:t>
            </a:r>
            <a:r>
              <a:rPr lang="en-US" b="1" dirty="0" smtClean="0"/>
              <a:t> </a:t>
            </a:r>
            <a:r>
              <a:rPr lang="en-US" dirty="0" smtClean="0"/>
              <a:t>(http://www.igottaguide.com) connects tourists visiting New York to professional and amateur tour guides. Tour guides range from the professional offering premium experiences to simply New Yorkers with a hobby. Users only pay for services after the tour is completed and the service is free to join for both parties with only a 15 percent fee applied to completed transactions, payable by the guide. Each tour is reviewed by previous attendees and users are encouraged to share their experiences with friends on social networks. Users who rate their experience and recommended a paying customer to </a:t>
            </a:r>
            <a:r>
              <a:rPr lang="en-US" dirty="0" err="1" smtClean="0"/>
              <a:t>iGottaGuide</a:t>
            </a:r>
            <a:r>
              <a:rPr lang="en-US" dirty="0" smtClean="0"/>
              <a:t> receive a USD 10 credit voucher towards their next booking.</a:t>
            </a:r>
            <a:endParaRPr lang="en-GB" dirty="0" smtClean="0"/>
          </a:p>
          <a:p>
            <a:endParaRPr lang="es-ES" dirty="0"/>
          </a:p>
        </p:txBody>
      </p:sp>
    </p:spTree>
    <p:extLst>
      <p:ext uri="{BB962C8B-B14F-4D97-AF65-F5344CB8AC3E}">
        <p14:creationId xmlns:p14="http://schemas.microsoft.com/office/powerpoint/2010/main" xmlns="" val="163194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5B4351D-F621-44A3-B0E2-15C1910C9336}" type="slidenum">
              <a:rPr lang="es-ES" smtClean="0"/>
              <a:pPr/>
              <a:t>9</a:t>
            </a:fld>
            <a:endParaRPr lang="es-ES"/>
          </a:p>
        </p:txBody>
      </p:sp>
      <p:sp>
        <p:nvSpPr>
          <p:cNvPr id="5" name="4 Marcador de notas"/>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Launched in August 2011 by Latvian software developers SIA </a:t>
            </a:r>
            <a:r>
              <a:rPr lang="en-US" dirty="0" err="1" smtClean="0"/>
              <a:t>Eklinda</a:t>
            </a:r>
            <a:r>
              <a:rPr lang="en-US" dirty="0" smtClean="0"/>
              <a:t>, </a:t>
            </a:r>
            <a:r>
              <a:rPr lang="en-US" b="1" dirty="0" smtClean="0"/>
              <a:t>Reach.ly </a:t>
            </a:r>
            <a:r>
              <a:rPr lang="en-US" dirty="0" smtClean="0"/>
              <a:t>(http://reach.ly) helps hotels to find new guests by monitoring Twitter for mentions of planned trips. </a:t>
            </a:r>
            <a:r>
              <a:rPr lang="en-US" dirty="0" err="1" smtClean="0"/>
              <a:t>Reach.ly's</a:t>
            </a:r>
            <a:r>
              <a:rPr lang="en-US" dirty="0" smtClean="0"/>
              <a:t> free service begins when hotels register with the site via Twitter and indicate which cities they're interested in; the tool then filters Twitter traffic, presenting a neatly packaged and manageable number of tweets from consumers who express an interest in traveling to that city. Hotels can communicate with potential guests through the Reach.ly interface, whether by sending a greeting, offering some advice about the city or extending a targeted offer. </a:t>
            </a:r>
            <a:endParaRPr lang="en-GB" dirty="0" smtClean="0"/>
          </a:p>
          <a:p>
            <a:endParaRPr lang="es-ES" dirty="0"/>
          </a:p>
        </p:txBody>
      </p:sp>
    </p:spTree>
    <p:extLst>
      <p:ext uri="{BB962C8B-B14F-4D97-AF65-F5344CB8AC3E}">
        <p14:creationId xmlns:p14="http://schemas.microsoft.com/office/powerpoint/2010/main" xmlns="" val="1631944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1274" name="Picture 10" descr="turspaña pequeño"/>
          <p:cNvPicPr>
            <a:picLocks noChangeAspect="1" noChangeArrowheads="1"/>
          </p:cNvPicPr>
          <p:nvPr userDrawn="1"/>
        </p:nvPicPr>
        <p:blipFill>
          <a:blip r:embed="rId2" cstate="print"/>
          <a:srcRect/>
          <a:stretch>
            <a:fillRect/>
          </a:stretch>
        </p:blipFill>
        <p:spPr bwMode="auto">
          <a:xfrm>
            <a:off x="8675688" y="6453188"/>
            <a:ext cx="238125" cy="260350"/>
          </a:xfrm>
          <a:prstGeom prst="rect">
            <a:avLst/>
          </a:prstGeom>
          <a:noFill/>
        </p:spPr>
      </p:pic>
      <p:pic>
        <p:nvPicPr>
          <p:cNvPr id="11277" name="Picture 13"/>
          <p:cNvPicPr>
            <a:picLocks noChangeAspect="1" noChangeArrowheads="1"/>
          </p:cNvPicPr>
          <p:nvPr userDrawn="1"/>
        </p:nvPicPr>
        <p:blipFill>
          <a:blip r:embed="rId3" cstate="print"/>
          <a:srcRect/>
          <a:stretch>
            <a:fillRect/>
          </a:stretch>
        </p:blipFill>
        <p:spPr bwMode="auto">
          <a:xfrm>
            <a:off x="3491880" y="980728"/>
            <a:ext cx="1835150" cy="1503363"/>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a:xfrm>
            <a:off x="6011863" y="6453188"/>
            <a:ext cx="2133600" cy="476250"/>
          </a:xfrm>
          <a:prstGeom prst="rect">
            <a:avLst/>
          </a:prstGeom>
        </p:spPr>
        <p:txBody>
          <a:bodyPr/>
          <a:lstStyle>
            <a:lvl1pPr>
              <a:defRPr/>
            </a:lvl1pPr>
          </a:lstStyle>
          <a:p>
            <a:fld id="{1751C5D5-E57C-4D9D-AA04-8F64D71759D2}"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a:xfrm>
            <a:off x="6011863" y="6453188"/>
            <a:ext cx="2133600" cy="476250"/>
          </a:xfrm>
          <a:prstGeom prst="rect">
            <a:avLst/>
          </a:prstGeom>
        </p:spPr>
        <p:txBody>
          <a:bodyPr/>
          <a:lstStyle>
            <a:lvl1pPr>
              <a:defRPr/>
            </a:lvl1pPr>
          </a:lstStyle>
          <a:p>
            <a:fld id="{4BC030E6-A406-4FCA-8A5F-0343A32B7261}"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a:xfrm>
            <a:off x="6011863" y="6453188"/>
            <a:ext cx="2133600" cy="476250"/>
          </a:xfrm>
          <a:prstGeom prst="rect">
            <a:avLst/>
          </a:prstGeom>
        </p:spPr>
        <p:txBody>
          <a:bodyPr/>
          <a:lstStyle>
            <a:lvl1pPr>
              <a:defRPr/>
            </a:lvl1pPr>
          </a:lstStyle>
          <a:p>
            <a:fld id="{159C7E3E-13BA-4B0A-AB54-FA88DEAAD7F3}"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a:xfrm>
            <a:off x="6011863" y="6453188"/>
            <a:ext cx="2133600" cy="476250"/>
          </a:xfrm>
          <a:prstGeom prst="rect">
            <a:avLst/>
          </a:prstGeom>
        </p:spPr>
        <p:txBody>
          <a:bodyPr/>
          <a:lstStyle>
            <a:lvl1pPr>
              <a:defRPr/>
            </a:lvl1pPr>
          </a:lstStyle>
          <a:p>
            <a:fld id="{BC5D4795-EDCC-4D04-88FD-33BA0023BCC9}" type="slidenum">
              <a:rPr lang="es-ES"/>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a:xfrm>
            <a:off x="6011863" y="6453188"/>
            <a:ext cx="2133600" cy="476250"/>
          </a:xfrm>
          <a:prstGeom prst="rect">
            <a:avLst/>
          </a:prstGeom>
        </p:spPr>
        <p:txBody>
          <a:bodyPr/>
          <a:lstStyle>
            <a:lvl1pPr>
              <a:defRPr/>
            </a:lvl1pPr>
          </a:lstStyle>
          <a:p>
            <a:fld id="{4A3A3242-A147-469E-B261-0265662F2104}"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a:xfrm>
            <a:off x="6011863" y="6453188"/>
            <a:ext cx="2133600" cy="476250"/>
          </a:xfrm>
          <a:prstGeom prst="rect">
            <a:avLst/>
          </a:prstGeom>
        </p:spPr>
        <p:txBody>
          <a:bodyPr/>
          <a:lstStyle>
            <a:lvl1pPr>
              <a:defRPr/>
            </a:lvl1pPr>
          </a:lstStyle>
          <a:p>
            <a:fld id="{A93787F7-B15D-42A9-BDB6-79E4520A55C9}"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8"/>
          <p:cNvSpPr>
            <a:spLocks noChangeArrowheads="1"/>
          </p:cNvSpPr>
          <p:nvPr userDrawn="1"/>
        </p:nvSpPr>
        <p:spPr bwMode="auto">
          <a:xfrm>
            <a:off x="0" y="621"/>
            <a:ext cx="9144000" cy="620713"/>
          </a:xfrm>
          <a:prstGeom prst="rect">
            <a:avLst/>
          </a:prstGeom>
          <a:solidFill>
            <a:srgbClr val="99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s-ES" dirty="0"/>
          </a:p>
        </p:txBody>
      </p:sp>
      <p:pic>
        <p:nvPicPr>
          <p:cNvPr id="5129" name="Picture 9" descr="Logotipo_horizontal_rojo"/>
          <p:cNvPicPr>
            <a:picLocks noChangeAspect="1" noChangeArrowheads="1"/>
          </p:cNvPicPr>
          <p:nvPr userDrawn="1"/>
        </p:nvPicPr>
        <p:blipFill>
          <a:blip r:embed="rId13" cstate="print">
            <a:clrChange>
              <a:clrFrom>
                <a:srgbClr val="9D301B"/>
              </a:clrFrom>
              <a:clrTo>
                <a:srgbClr val="9D301B">
                  <a:alpha val="0"/>
                </a:srgbClr>
              </a:clrTo>
            </a:clrChange>
          </a:blip>
          <a:srcRect l="1945" t="6438"/>
          <a:stretch>
            <a:fillRect/>
          </a:stretch>
        </p:blipFill>
        <p:spPr bwMode="auto">
          <a:xfrm>
            <a:off x="323850" y="116508"/>
            <a:ext cx="1511300" cy="434976"/>
          </a:xfrm>
          <a:prstGeom prst="rect">
            <a:avLst/>
          </a:prstGeom>
          <a:noFill/>
        </p:spPr>
      </p:pic>
      <p:sp>
        <p:nvSpPr>
          <p:cNvPr id="5130" name="Line 10"/>
          <p:cNvSpPr>
            <a:spLocks noChangeShapeType="1"/>
          </p:cNvSpPr>
          <p:nvPr userDrawn="1"/>
        </p:nvSpPr>
        <p:spPr bwMode="auto">
          <a:xfrm>
            <a:off x="7380288" y="621"/>
            <a:ext cx="1374775" cy="249238"/>
          </a:xfrm>
          <a:prstGeom prst="line">
            <a:avLst/>
          </a:prstGeom>
          <a:noFill/>
          <a:ln w="3175">
            <a:solidFill>
              <a:srgbClr val="FFFFFF">
                <a:alpha val="25999"/>
              </a:srgbClr>
            </a:solidFill>
            <a:round/>
            <a:headEnd/>
            <a:tailEnd type="oval" w="sm" len="sm"/>
          </a:ln>
          <a:effectLst/>
        </p:spPr>
        <p:txBody>
          <a:bodyPr/>
          <a:lstStyle/>
          <a:p>
            <a:endParaRPr lang="es-ES" dirty="0"/>
          </a:p>
        </p:txBody>
      </p:sp>
      <p:sp>
        <p:nvSpPr>
          <p:cNvPr id="5131" name="Line 11"/>
          <p:cNvSpPr>
            <a:spLocks noChangeShapeType="1"/>
          </p:cNvSpPr>
          <p:nvPr userDrawn="1"/>
        </p:nvSpPr>
        <p:spPr bwMode="auto">
          <a:xfrm rot="230117" flipH="1">
            <a:off x="6372225" y="-99392"/>
            <a:ext cx="2736850" cy="584201"/>
          </a:xfrm>
          <a:prstGeom prst="line">
            <a:avLst/>
          </a:prstGeom>
          <a:noFill/>
          <a:ln w="3175">
            <a:solidFill>
              <a:srgbClr val="FFFFFF">
                <a:alpha val="25999"/>
              </a:srgbClr>
            </a:solidFill>
            <a:round/>
            <a:headEnd/>
            <a:tailEnd type="oval" w="sm" len="sm"/>
          </a:ln>
          <a:effectLst/>
        </p:spPr>
        <p:txBody>
          <a:bodyPr/>
          <a:lstStyle/>
          <a:p>
            <a:endParaRPr lang="es-ES" dirty="0"/>
          </a:p>
        </p:txBody>
      </p:sp>
      <p:sp>
        <p:nvSpPr>
          <p:cNvPr id="5132" name="Line 12"/>
          <p:cNvSpPr>
            <a:spLocks noChangeShapeType="1"/>
          </p:cNvSpPr>
          <p:nvPr userDrawn="1"/>
        </p:nvSpPr>
        <p:spPr bwMode="auto">
          <a:xfrm rot="230117" flipH="1" flipV="1">
            <a:off x="7847013" y="405434"/>
            <a:ext cx="1296988" cy="144463"/>
          </a:xfrm>
          <a:prstGeom prst="line">
            <a:avLst/>
          </a:prstGeom>
          <a:noFill/>
          <a:ln w="3175">
            <a:solidFill>
              <a:srgbClr val="FFFFFF">
                <a:alpha val="25999"/>
              </a:srgbClr>
            </a:solidFill>
            <a:round/>
            <a:headEnd/>
            <a:tailEnd type="oval" w="sm" len="sm"/>
          </a:ln>
          <a:effectLst/>
        </p:spPr>
        <p:txBody>
          <a:bodyPr/>
          <a:lstStyle/>
          <a:p>
            <a:endParaRPr lang="es-ES" dirty="0"/>
          </a:p>
        </p:txBody>
      </p:sp>
      <p:pic>
        <p:nvPicPr>
          <p:cNvPr id="5136" name="Picture 16" descr="turspaña pequeño"/>
          <p:cNvPicPr>
            <a:picLocks noChangeAspect="1" noChangeArrowheads="1"/>
          </p:cNvPicPr>
          <p:nvPr/>
        </p:nvPicPr>
        <p:blipFill>
          <a:blip r:embed="rId14" cstate="print"/>
          <a:srcRect/>
          <a:stretch>
            <a:fillRect/>
          </a:stretch>
        </p:blipFill>
        <p:spPr bwMode="auto">
          <a:xfrm>
            <a:off x="8675688" y="6553026"/>
            <a:ext cx="238125" cy="260350"/>
          </a:xfrm>
          <a:prstGeom prst="rect">
            <a:avLst/>
          </a:prstGeom>
          <a:noFill/>
        </p:spPr>
      </p:pic>
      <p:pic>
        <p:nvPicPr>
          <p:cNvPr id="11" name="10 Imagen" descr="logominsterio_segittur2.jpg"/>
          <p:cNvPicPr>
            <a:picLocks noGrp="1" noChangeAspect="1"/>
          </p:cNvPicPr>
          <p:nvPr isPhoto="1"/>
        </p:nvPicPr>
        <p:blipFill>
          <a:blip r:embed="rId15" cstate="print">
            <a:lum/>
          </a:blip>
          <a:stretch>
            <a:fillRect/>
          </a:stretch>
        </p:blipFill>
        <p:spPr>
          <a:xfrm>
            <a:off x="28574" y="6559252"/>
            <a:ext cx="3347865" cy="260648"/>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wm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7.png"/><Relationship Id="rId5" Type="http://schemas.openxmlformats.org/officeDocument/2006/relationships/image" Target="../media/image7.wmf"/><Relationship Id="rId10" Type="http://schemas.openxmlformats.org/officeDocument/2006/relationships/hyperlink" Target="http://www.segittur.es/" TargetMode="External"/><Relationship Id="rId4" Type="http://schemas.microsoft.com/office/2007/relationships/hdphoto" Target="../media/hdphoto1.wdp"/><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www.deckowalls.com/uploads/producto/ALO-ROJO-6478.jpg"/>
          <p:cNvPicPr>
            <a:picLocks noChangeAspect="1" noChangeArrowheads="1"/>
          </p:cNvPicPr>
          <p:nvPr/>
        </p:nvPicPr>
        <p:blipFill>
          <a:blip r:embed="rId2" cstate="print">
            <a:duotone>
              <a:schemeClr val="accent2">
                <a:shade val="45000"/>
                <a:satMod val="135000"/>
              </a:schemeClr>
              <a:prstClr val="white"/>
            </a:duotone>
            <a:lum bright="-17000" contrast="45000"/>
            <a:extLst>
              <a:ext uri="{BEBA8EAE-BF5A-486C-A8C5-ECC9F3942E4B}">
                <a14:imgProps xmlns:a14="http://schemas.microsoft.com/office/drawing/2010/main" xmlns="">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ffectLst>
            <a:outerShdw blurRad="50800" dist="38100" algn="l" rotWithShape="0">
              <a:prstClr val="black">
                <a:alpha val="40000"/>
              </a:prstClr>
            </a:outerShdw>
          </a:effectLst>
          <a:scene3d>
            <a:camera prst="orthographicFront"/>
            <a:lightRig rig="threePt" dir="t"/>
          </a:scene3d>
          <a:sp3d prstMaterial="plastic"/>
          <a:extLst>
            <a:ext uri="{909E8E84-426E-40DD-AFC4-6F175D3DCCD1}">
              <a14:hiddenFill xmlns:a14="http://schemas.microsoft.com/office/drawing/2010/main" xmlns="">
                <a:solidFill>
                  <a:srgbClr val="FFFFFF"/>
                </a:solidFill>
              </a14:hiddenFill>
            </a:ext>
          </a:extLst>
        </p:spPr>
      </p:pic>
      <p:sp>
        <p:nvSpPr>
          <p:cNvPr id="20" name="Rectangle 4"/>
          <p:cNvSpPr txBox="1">
            <a:spLocks noChangeArrowheads="1"/>
          </p:cNvSpPr>
          <p:nvPr/>
        </p:nvSpPr>
        <p:spPr bwMode="auto">
          <a:xfrm>
            <a:off x="6300192" y="5589240"/>
            <a:ext cx="2843808" cy="57606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30000"/>
              </a:lnSpc>
              <a:spcBef>
                <a:spcPts val="0"/>
              </a:spcBef>
              <a:buFontTx/>
              <a:buNone/>
            </a:pPr>
            <a:r>
              <a:rPr lang="en-US" sz="1400" b="1" dirty="0" smtClean="0">
                <a:solidFill>
                  <a:schemeClr val="bg1"/>
                </a:solidFill>
                <a:effectLst>
                  <a:outerShdw blurRad="38100" dist="38100" dir="2700000" algn="tl">
                    <a:srgbClr val="000000">
                      <a:alpha val="43137"/>
                    </a:srgbClr>
                  </a:outerShdw>
                </a:effectLst>
              </a:rPr>
              <a:t>Carlos Romero </a:t>
            </a:r>
            <a:r>
              <a:rPr lang="en-US" sz="1400" b="1" dirty="0" err="1" smtClean="0">
                <a:solidFill>
                  <a:schemeClr val="bg1"/>
                </a:solidFill>
                <a:effectLst>
                  <a:outerShdw blurRad="38100" dist="38100" dir="2700000" algn="tl">
                    <a:srgbClr val="000000">
                      <a:alpha val="43137"/>
                    </a:srgbClr>
                  </a:outerShdw>
                </a:effectLst>
              </a:rPr>
              <a:t>Dexeus</a:t>
            </a:r>
            <a:endParaRPr lang="en-US" sz="1400" b="1" dirty="0" smtClean="0">
              <a:solidFill>
                <a:schemeClr val="bg1"/>
              </a:solidFill>
              <a:effectLst>
                <a:outerShdw blurRad="38100" dist="38100" dir="2700000" algn="tl">
                  <a:srgbClr val="000000">
                    <a:alpha val="43137"/>
                  </a:srgbClr>
                </a:outerShdw>
              </a:effectLst>
            </a:endParaRPr>
          </a:p>
          <a:p>
            <a:pPr marL="0" indent="0">
              <a:lnSpc>
                <a:spcPct val="130000"/>
              </a:lnSpc>
              <a:spcBef>
                <a:spcPts val="0"/>
              </a:spcBef>
              <a:buFontTx/>
              <a:buNone/>
            </a:pPr>
            <a:r>
              <a:rPr lang="en-US" sz="1400" b="1" dirty="0" err="1" smtClean="0">
                <a:solidFill>
                  <a:schemeClr val="bg1"/>
                </a:solidFill>
                <a:effectLst>
                  <a:outerShdw blurRad="38100" dist="38100" dir="2700000" algn="tl">
                    <a:srgbClr val="000000">
                      <a:alpha val="43137"/>
                    </a:srgbClr>
                  </a:outerShdw>
                </a:effectLst>
              </a:rPr>
              <a:t>R&amp;D&amp;i</a:t>
            </a:r>
            <a:r>
              <a:rPr lang="en-US" sz="1400" b="1" dirty="0" smtClean="0">
                <a:solidFill>
                  <a:schemeClr val="bg1"/>
                </a:solidFill>
                <a:effectLst>
                  <a:outerShdw blurRad="38100" dist="38100" dir="2700000" algn="tl">
                    <a:srgbClr val="000000">
                      <a:alpha val="43137"/>
                    </a:srgbClr>
                  </a:outerShdw>
                </a:effectLst>
              </a:rPr>
              <a:t> Director</a:t>
            </a:r>
          </a:p>
        </p:txBody>
      </p:sp>
      <p:pic>
        <p:nvPicPr>
          <p:cNvPr id="21" name="20 Imagen" descr="LOGO COLOR MINETUR SECRETARIA TURISMO.jpg"/>
          <p:cNvPicPr>
            <a:picLocks noGrp="1" noChangeAspect="1"/>
          </p:cNvPicPr>
          <p:nvPr isPhoto="1"/>
        </p:nvPicPr>
        <p:blipFill>
          <a:blip r:embed="rId4" cstate="print">
            <a:lum/>
          </a:blip>
          <a:stretch>
            <a:fillRect/>
          </a:stretch>
        </p:blipFill>
        <p:spPr>
          <a:xfrm>
            <a:off x="19050" y="6424761"/>
            <a:ext cx="3347864" cy="394657"/>
          </a:xfrm>
          <a:prstGeom prst="rect">
            <a:avLst/>
          </a:prstGeom>
          <a:noFill/>
          <a:ln>
            <a:noFill/>
          </a:ln>
        </p:spPr>
      </p:pic>
      <p:pic>
        <p:nvPicPr>
          <p:cNvPr id="23" name="Picture 8"/>
          <p:cNvPicPr>
            <a:picLocks noChangeAspect="1" noChangeArrowheads="1"/>
          </p:cNvPicPr>
          <p:nvPr/>
        </p:nvPicPr>
        <p:blipFill>
          <a:blip r:embed="rId5" cstate="print"/>
          <a:srcRect/>
          <a:stretch>
            <a:fillRect/>
          </a:stretch>
        </p:blipFill>
        <p:spPr bwMode="auto">
          <a:xfrm>
            <a:off x="3328814" y="227881"/>
            <a:ext cx="2490564" cy="2490564"/>
          </a:xfrm>
          <a:prstGeom prst="rect">
            <a:avLst/>
          </a:prstGeom>
          <a:ln>
            <a:noFill/>
          </a:ln>
          <a:effectLst>
            <a:outerShdw blurRad="50800" dist="38100" dir="5400000" algn="t" rotWithShape="0">
              <a:prstClr val="black">
                <a:alpha val="40000"/>
              </a:prstClr>
            </a:outerShdw>
          </a:effectLst>
          <a:scene3d>
            <a:camera prst="obliqueTopRight"/>
            <a:lightRig rig="threePt" dir="t"/>
          </a:scene3d>
          <a:sp3d/>
        </p:spPr>
      </p:pic>
      <p:pic>
        <p:nvPicPr>
          <p:cNvPr id="7" name="Picture 16" descr="turspaña pequeño"/>
          <p:cNvPicPr>
            <a:picLocks noChangeAspect="1" noChangeArrowheads="1"/>
          </p:cNvPicPr>
          <p:nvPr/>
        </p:nvPicPr>
        <p:blipFill>
          <a:blip r:embed="rId6" cstate="print"/>
          <a:srcRect/>
          <a:stretch>
            <a:fillRect/>
          </a:stretch>
        </p:blipFill>
        <p:spPr bwMode="auto">
          <a:xfrm>
            <a:off x="8870379" y="6553026"/>
            <a:ext cx="238125" cy="260350"/>
          </a:xfrm>
          <a:prstGeom prst="rect">
            <a:avLst/>
          </a:prstGeom>
          <a:noFill/>
        </p:spPr>
      </p:pic>
      <p:sp>
        <p:nvSpPr>
          <p:cNvPr id="8" name="7 Rectángulo"/>
          <p:cNvSpPr/>
          <p:nvPr/>
        </p:nvSpPr>
        <p:spPr>
          <a:xfrm>
            <a:off x="1259632" y="2996952"/>
            <a:ext cx="6768752" cy="2369880"/>
          </a:xfrm>
          <a:prstGeom prst="rect">
            <a:avLst/>
          </a:prstGeom>
        </p:spPr>
        <p:txBody>
          <a:bodyPr wrap="square">
            <a:spAutoFit/>
          </a:bodyPr>
          <a:lstStyle/>
          <a:p>
            <a:pPr algn="ctr"/>
            <a:r>
              <a:rPr lang="es-ES" sz="3200" b="1" dirty="0" smtClean="0">
                <a:solidFill>
                  <a:schemeClr val="bg1"/>
                </a:solidFill>
              </a:rPr>
              <a:t>LT – THE TRAVEL INDUSTRY PERSPECTIVE</a:t>
            </a:r>
          </a:p>
          <a:p>
            <a:pPr algn="ctr"/>
            <a:endParaRPr lang="es-ES" b="1" dirty="0" smtClean="0">
              <a:solidFill>
                <a:schemeClr val="bg1"/>
              </a:solidFill>
            </a:endParaRPr>
          </a:p>
          <a:p>
            <a:pPr algn="ctr"/>
            <a:r>
              <a:rPr lang="es-ES" sz="1600" b="1" dirty="0" smtClean="0">
                <a:solidFill>
                  <a:schemeClr val="bg1"/>
                </a:solidFill>
              </a:rPr>
              <a:t>LT-INNOVATE SUMMIT 2013</a:t>
            </a:r>
            <a:br>
              <a:rPr lang="es-ES" sz="1600" b="1" dirty="0" smtClean="0">
                <a:solidFill>
                  <a:schemeClr val="bg1"/>
                </a:solidFill>
              </a:rPr>
            </a:br>
            <a:r>
              <a:rPr lang="es-ES" sz="1600" b="1" i="1" dirty="0" err="1" smtClean="0">
                <a:solidFill>
                  <a:schemeClr val="bg1"/>
                </a:solidFill>
              </a:rPr>
              <a:t>Towards</a:t>
            </a:r>
            <a:r>
              <a:rPr lang="es-ES" sz="1600" b="1" i="1" dirty="0" smtClean="0">
                <a:solidFill>
                  <a:schemeClr val="bg1"/>
                </a:solidFill>
              </a:rPr>
              <a:t> </a:t>
            </a:r>
            <a:r>
              <a:rPr lang="es-ES" sz="1600" b="1" i="1" dirty="0" err="1" smtClean="0">
                <a:solidFill>
                  <a:schemeClr val="bg1"/>
                </a:solidFill>
              </a:rPr>
              <a:t>the</a:t>
            </a:r>
            <a:r>
              <a:rPr lang="es-ES" sz="1600" b="1" i="1" dirty="0" smtClean="0">
                <a:solidFill>
                  <a:schemeClr val="bg1"/>
                </a:solidFill>
              </a:rPr>
              <a:t> </a:t>
            </a:r>
            <a:r>
              <a:rPr lang="es-ES" sz="1600" b="1" i="1" dirty="0" err="1" smtClean="0">
                <a:solidFill>
                  <a:schemeClr val="bg1"/>
                </a:solidFill>
              </a:rPr>
              <a:t>Multilingual</a:t>
            </a:r>
            <a:r>
              <a:rPr lang="es-ES" sz="1600" b="1" i="1" dirty="0" smtClean="0">
                <a:solidFill>
                  <a:schemeClr val="bg1"/>
                </a:solidFill>
              </a:rPr>
              <a:t> Digital Single </a:t>
            </a:r>
            <a:r>
              <a:rPr lang="es-ES" sz="1600" b="1" i="1" dirty="0" err="1" smtClean="0">
                <a:solidFill>
                  <a:schemeClr val="bg1"/>
                </a:solidFill>
              </a:rPr>
              <a:t>Market</a:t>
            </a:r>
            <a:r>
              <a:rPr lang="es-ES" sz="1600" b="1" i="1" dirty="0" smtClean="0">
                <a:solidFill>
                  <a:schemeClr val="bg1"/>
                </a:solidFill>
              </a:rPr>
              <a:t> </a:t>
            </a:r>
            <a:r>
              <a:rPr lang="es-ES" sz="1600" dirty="0" smtClean="0">
                <a:solidFill>
                  <a:schemeClr val="bg1"/>
                </a:solidFill>
              </a:rPr>
              <a:t/>
            </a:r>
            <a:br>
              <a:rPr lang="es-ES" sz="1600" dirty="0" smtClean="0">
                <a:solidFill>
                  <a:schemeClr val="bg1"/>
                </a:solidFill>
              </a:rPr>
            </a:br>
            <a:r>
              <a:rPr lang="es-ES" sz="1600" b="1" dirty="0" smtClean="0">
                <a:solidFill>
                  <a:schemeClr val="bg1"/>
                </a:solidFill>
              </a:rPr>
              <a:t>26-27 June 2013</a:t>
            </a:r>
            <a:r>
              <a:rPr lang="es-ES" b="1" dirty="0" smtClean="0"/>
              <a:t/>
            </a:r>
            <a:br>
              <a:rPr lang="es-ES" b="1" dirty="0" smtClean="0"/>
            </a:br>
            <a:endParaRPr lang="es-ES" dirty="0"/>
          </a:p>
        </p:txBody>
      </p:sp>
    </p:spTree>
    <p:extLst>
      <p:ext uri="{BB962C8B-B14F-4D97-AF65-F5344CB8AC3E}">
        <p14:creationId xmlns:p14="http://schemas.microsoft.com/office/powerpoint/2010/main" xmlns="" val="219904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33478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3056334"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CHALLENGES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Marcador de contenido 2"/>
          <p:cNvSpPr txBox="1">
            <a:spLocks/>
          </p:cNvSpPr>
          <p:nvPr/>
        </p:nvSpPr>
        <p:spPr bwMode="auto">
          <a:xfrm>
            <a:off x="3419872" y="980729"/>
            <a:ext cx="5616624"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Optimize content thorough data harvesting in the new social cannels, an opportunity for new services </a:t>
            </a:r>
            <a:endParaRPr kumimoji="0" lang="en-US" b="0" i="0" u="none" strike="noStrike" kern="0" cap="none" spc="0" normalizeH="0" baseline="0" dirty="0" smtClean="0">
              <a:ln>
                <a:noFill/>
              </a:ln>
              <a:solidFill>
                <a:srgbClr val="920000"/>
              </a:solidFill>
              <a:effectLst/>
              <a:uLnTx/>
              <a:uFillTx/>
              <a:latin typeface="Georgia" pitchFamily="18" charset="0"/>
              <a:ea typeface="+mn-ea"/>
              <a:cs typeface="+mn-cs"/>
            </a:endParaRPr>
          </a:p>
        </p:txBody>
      </p:sp>
      <p:pic>
        <p:nvPicPr>
          <p:cNvPr id="7" name="Picture 4"/>
          <p:cNvPicPr>
            <a:picLocks noChangeAspect="1"/>
          </p:cNvPicPr>
          <p:nvPr/>
        </p:nvPicPr>
        <p:blipFill>
          <a:blip r:embed="rId3" cstate="print"/>
          <a:srcRect/>
          <a:stretch>
            <a:fillRect/>
          </a:stretch>
        </p:blipFill>
        <p:spPr bwMode="auto">
          <a:xfrm>
            <a:off x="971600" y="2204864"/>
            <a:ext cx="7164288" cy="4119466"/>
          </a:xfrm>
          <a:prstGeom prst="rect">
            <a:avLst/>
          </a:prstGeom>
          <a:noFill/>
          <a:ln w="9525">
            <a:noFill/>
            <a:miter lim="800000"/>
            <a:headEnd/>
            <a:tailEnd/>
          </a:ln>
        </p:spPr>
      </p:pic>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33478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3056334"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CHALLENGES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Marcador de contenido 2"/>
          <p:cNvSpPr txBox="1">
            <a:spLocks/>
          </p:cNvSpPr>
          <p:nvPr/>
        </p:nvSpPr>
        <p:spPr bwMode="auto">
          <a:xfrm>
            <a:off x="3419872" y="980729"/>
            <a:ext cx="5616624"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Translation is a constant concern in Tourism (cost, quality, timely, locally adapted, multiplatform, tags,..)</a:t>
            </a:r>
            <a:endParaRPr kumimoji="0" lang="en-US" b="0" i="0" u="none" strike="noStrike" kern="0" cap="none" spc="0" normalizeH="0" baseline="0" dirty="0" smtClean="0">
              <a:ln>
                <a:noFill/>
              </a:ln>
              <a:solidFill>
                <a:srgbClr val="920000"/>
              </a:solidFill>
              <a:effectLst/>
              <a:uLnTx/>
              <a:uFillTx/>
              <a:latin typeface="Georgia" pitchFamily="18" charset="0"/>
              <a:ea typeface="+mn-ea"/>
              <a:cs typeface="+mn-cs"/>
            </a:endParaRPr>
          </a:p>
        </p:txBody>
      </p:sp>
      <p:pic>
        <p:nvPicPr>
          <p:cNvPr id="76802" name="Picture 2" descr="C:\Users\cromero\Desktop\Spain.info.jpg"/>
          <p:cNvPicPr>
            <a:picLocks noChangeAspect="1" noChangeArrowheads="1"/>
          </p:cNvPicPr>
          <p:nvPr/>
        </p:nvPicPr>
        <p:blipFill>
          <a:blip r:embed="rId3" cstate="print"/>
          <a:srcRect/>
          <a:stretch>
            <a:fillRect/>
          </a:stretch>
        </p:blipFill>
        <p:spPr bwMode="auto">
          <a:xfrm>
            <a:off x="1259632" y="2204864"/>
            <a:ext cx="6480720" cy="3996639"/>
          </a:xfrm>
          <a:prstGeom prst="rect">
            <a:avLst/>
          </a:prstGeom>
          <a:noFill/>
        </p:spPr>
      </p:pic>
      <p:sp>
        <p:nvSpPr>
          <p:cNvPr id="8" name="Marcador de contenido 2"/>
          <p:cNvSpPr txBox="1">
            <a:spLocks/>
          </p:cNvSpPr>
          <p:nvPr/>
        </p:nvSpPr>
        <p:spPr bwMode="auto">
          <a:xfrm>
            <a:off x="2195736" y="3429000"/>
            <a:ext cx="4608512"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a:t>
            </a:r>
            <a:r>
              <a:rPr lang="en-US" sz="3600" b="1" kern="0" dirty="0" smtClean="0">
                <a:solidFill>
                  <a:srgbClr val="920000"/>
                </a:solidFill>
                <a:latin typeface="Georgia" pitchFamily="18" charset="0"/>
              </a:rPr>
              <a:t>www.spain.info</a:t>
            </a:r>
            <a:endParaRPr kumimoji="0" lang="en-US" sz="36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6802"/>
                                        </p:tgtEl>
                                        <p:attrNameLst>
                                          <p:attrName>style.visibility</p:attrName>
                                        </p:attrNameLst>
                                      </p:cBhvr>
                                      <p:to>
                                        <p:strVal val="visible"/>
                                      </p:to>
                                    </p:set>
                                    <p:animEffect transition="in" filter="box(in)">
                                      <p:cBhvr>
                                        <p:cTn id="12" dur="500"/>
                                        <p:tgtEl>
                                          <p:spTgt spid="7680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51480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5000550"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BACK TO THE FUTURE</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8" name="Marcador de contenido 2"/>
          <p:cNvSpPr txBox="1">
            <a:spLocks/>
          </p:cNvSpPr>
          <p:nvPr/>
        </p:nvSpPr>
        <p:spPr bwMode="auto">
          <a:xfrm>
            <a:off x="0" y="1772816"/>
            <a:ext cx="3312368" cy="115212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	Voice would be the future link with travelers</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9" name="Marcador de contenido 2"/>
          <p:cNvSpPr txBox="1">
            <a:spLocks/>
          </p:cNvSpPr>
          <p:nvPr/>
        </p:nvSpPr>
        <p:spPr bwMode="auto">
          <a:xfrm>
            <a:off x="4967536" y="1484784"/>
            <a:ext cx="4176464" cy="172819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	LT should allow us to provide opinions &amp;  </a:t>
            </a:r>
            <a:r>
              <a:rPr lang="en-US" sz="2000" b="1" kern="0" dirty="0" err="1" smtClean="0">
                <a:solidFill>
                  <a:srgbClr val="920000"/>
                </a:solidFill>
                <a:latin typeface="Georgia" pitchFamily="18" charset="0"/>
              </a:rPr>
              <a:t>analyse</a:t>
            </a:r>
            <a:r>
              <a:rPr lang="en-US" sz="2000" b="1" kern="0" dirty="0" smtClean="0">
                <a:solidFill>
                  <a:srgbClr val="920000"/>
                </a:solidFill>
                <a:latin typeface="Georgia" pitchFamily="18" charset="0"/>
              </a:rPr>
              <a:t> preferences: building conversations with my tourist.</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11" name="Marcador de contenido 2"/>
          <p:cNvSpPr txBox="1">
            <a:spLocks/>
          </p:cNvSpPr>
          <p:nvPr/>
        </p:nvSpPr>
        <p:spPr bwMode="auto">
          <a:xfrm>
            <a:off x="2339752" y="2564904"/>
            <a:ext cx="2952328"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Much better cultural </a:t>
            </a:r>
          </a:p>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Interoperability </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12" name="Marcador de contenido 2"/>
          <p:cNvSpPr txBox="1">
            <a:spLocks/>
          </p:cNvSpPr>
          <p:nvPr/>
        </p:nvSpPr>
        <p:spPr bwMode="auto">
          <a:xfrm>
            <a:off x="179512" y="4077072"/>
            <a:ext cx="3096344" cy="10081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	Translation should support non-verbal communication </a:t>
            </a:r>
            <a:r>
              <a:rPr lang="en-US" sz="2000" b="1" kern="0" dirty="0" smtClean="0">
                <a:solidFill>
                  <a:srgbClr val="920000"/>
                </a:solidFill>
                <a:latin typeface="Georgia" pitchFamily="18" charset="0"/>
                <a:sym typeface="Wingdings" pitchFamily="2" charset="2"/>
              </a:rPr>
              <a:t></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13" name="Marcador de contenido 2"/>
          <p:cNvSpPr txBox="1">
            <a:spLocks/>
          </p:cNvSpPr>
          <p:nvPr/>
        </p:nvSpPr>
        <p:spPr bwMode="auto">
          <a:xfrm>
            <a:off x="5868144" y="3212976"/>
            <a:ext cx="3275856"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	Further interaction between LT and CRM solutions </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14" name="Marcador de contenido 2"/>
          <p:cNvSpPr txBox="1">
            <a:spLocks/>
          </p:cNvSpPr>
          <p:nvPr/>
        </p:nvSpPr>
        <p:spPr bwMode="auto">
          <a:xfrm>
            <a:off x="3491880" y="4437112"/>
            <a:ext cx="5040560" cy="7920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	“my personal guest  dictionary” as a segmentation tool</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15" name="Marcador de contenido 2"/>
          <p:cNvSpPr txBox="1">
            <a:spLocks/>
          </p:cNvSpPr>
          <p:nvPr/>
        </p:nvSpPr>
        <p:spPr bwMode="auto">
          <a:xfrm>
            <a:off x="107504" y="5373216"/>
            <a:ext cx="4320480" cy="4320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M2M “let my device to talk with yours and plan my holidays”</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16" name="Marcador de contenido 2"/>
          <p:cNvSpPr txBox="1">
            <a:spLocks/>
          </p:cNvSpPr>
          <p:nvPr/>
        </p:nvSpPr>
        <p:spPr bwMode="auto">
          <a:xfrm>
            <a:off x="4572000" y="5517232"/>
            <a:ext cx="4320480" cy="7920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smtClean="0">
                <a:solidFill>
                  <a:srgbClr val="920000"/>
                </a:solidFill>
                <a:latin typeface="Georgia" pitchFamily="18" charset="0"/>
              </a:rPr>
              <a:t>	More and more language &amp; sentiment analytics</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
        <p:nvSpPr>
          <p:cNvPr id="17" name="Marcador de contenido 2"/>
          <p:cNvSpPr txBox="1">
            <a:spLocks/>
          </p:cNvSpPr>
          <p:nvPr/>
        </p:nvSpPr>
        <p:spPr bwMode="auto">
          <a:xfrm>
            <a:off x="755576" y="3501008"/>
            <a:ext cx="4968552" cy="5040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kern="0" dirty="0" err="1" smtClean="0">
                <a:solidFill>
                  <a:srgbClr val="920000"/>
                </a:solidFill>
                <a:latin typeface="Georgia" pitchFamily="18" charset="0"/>
              </a:rPr>
              <a:t>Georeferenciated</a:t>
            </a:r>
            <a:r>
              <a:rPr lang="en-US" sz="2000" b="1" kern="0" dirty="0" smtClean="0">
                <a:solidFill>
                  <a:srgbClr val="920000"/>
                </a:solidFill>
                <a:latin typeface="Georgia" pitchFamily="18" charset="0"/>
              </a:rPr>
              <a:t> l</a:t>
            </a:r>
            <a:r>
              <a:rPr lang="en-US" sz="2000" b="1" kern="0" dirty="0" smtClean="0">
                <a:solidFill>
                  <a:srgbClr val="920000"/>
                </a:solidFill>
                <a:latin typeface="Georgia" pitchFamily="18" charset="0"/>
              </a:rPr>
              <a:t>anguage analysis </a:t>
            </a:r>
            <a:endParaRPr kumimoji="0" lang="en-US" sz="2000" b="0" i="0" u="none" strike="noStrike" kern="0" cap="none" spc="0" normalizeH="0" baseline="0" dirty="0" smtClean="0">
              <a:ln>
                <a:noFill/>
              </a:ln>
              <a:solidFill>
                <a:srgbClr val="920000"/>
              </a:solidFill>
              <a:effectLst/>
              <a:uLnTx/>
              <a:uFillTx/>
              <a:latin typeface="Georgia" pitchFamily="18" charset="0"/>
              <a:ea typeface="+mn-ea"/>
              <a:cs typeface="+mn-cs"/>
            </a:endParaRPr>
          </a:p>
        </p:txBody>
      </p:sp>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http://www.deckowalls.com/uploads/producto/ALO-ROJO-6478.jpg"/>
          <p:cNvPicPr>
            <a:picLocks noChangeAspect="1" noChangeArrowheads="1"/>
          </p:cNvPicPr>
          <p:nvPr/>
        </p:nvPicPr>
        <p:blipFill>
          <a:blip r:embed="rId3" cstate="print">
            <a:duotone>
              <a:schemeClr val="accent2">
                <a:shade val="45000"/>
                <a:satMod val="135000"/>
              </a:schemeClr>
              <a:prstClr val="white"/>
            </a:duotone>
            <a:lum bright="-17000" contrast="45000"/>
            <a:extLst>
              <a:ext uri="{BEBA8EAE-BF5A-486C-A8C5-ECC9F3942E4B}">
                <a14:imgProps xmlns:a14="http://schemas.microsoft.com/office/drawing/2010/main" xmlns="">
                  <a14:imgLayer r:embed="rId4">
                    <a14:imgEffect>
                      <a14:colorTemperature colorTemp="112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effectLst>
            <a:outerShdw blurRad="50800" dist="38100" algn="l" rotWithShape="0">
              <a:prstClr val="black">
                <a:alpha val="40000"/>
              </a:prstClr>
            </a:outerShdw>
          </a:effectLst>
          <a:scene3d>
            <a:camera prst="orthographicFront"/>
            <a:lightRig rig="threePt" dir="t"/>
          </a:scene3d>
          <a:sp3d prstMaterial="plastic"/>
          <a:extLst>
            <a:ext uri="{909E8E84-426E-40DD-AFC4-6F175D3DCCD1}">
              <a14:hiddenFill xmlns:a14="http://schemas.microsoft.com/office/drawing/2010/main" xmlns="">
                <a:solidFill>
                  <a:srgbClr val="FFFFFF"/>
                </a:solidFill>
              </a14:hiddenFill>
            </a:ext>
          </a:extLst>
        </p:spPr>
      </p:pic>
      <p:pic>
        <p:nvPicPr>
          <p:cNvPr id="20488" name="Picture 8"/>
          <p:cNvPicPr>
            <a:picLocks noChangeAspect="1" noChangeArrowheads="1"/>
          </p:cNvPicPr>
          <p:nvPr/>
        </p:nvPicPr>
        <p:blipFill>
          <a:blip r:embed="rId5" cstate="print"/>
          <a:srcRect/>
          <a:stretch>
            <a:fillRect/>
          </a:stretch>
        </p:blipFill>
        <p:spPr bwMode="auto">
          <a:xfrm>
            <a:off x="3074690" y="524668"/>
            <a:ext cx="2973388" cy="2973388"/>
          </a:xfrm>
          <a:prstGeom prst="rect">
            <a:avLst/>
          </a:prstGeom>
          <a:noFill/>
          <a:ln w="9525">
            <a:noFill/>
            <a:miter lim="800000"/>
            <a:headEnd/>
            <a:tailEnd/>
          </a:ln>
          <a:effectLst/>
        </p:spPr>
      </p:pic>
      <p:pic>
        <p:nvPicPr>
          <p:cNvPr id="5" name="20 Imagen" descr="LOGO COLOR MINETUR SECRETARIA TURISMO.jpg"/>
          <p:cNvPicPr>
            <a:picLocks noGrp="1" noChangeAspect="1"/>
          </p:cNvPicPr>
          <p:nvPr isPhoto="1"/>
        </p:nvPicPr>
        <p:blipFill>
          <a:blip r:embed="rId6" cstate="print">
            <a:lum/>
          </a:blip>
          <a:stretch>
            <a:fillRect/>
          </a:stretch>
        </p:blipFill>
        <p:spPr>
          <a:xfrm>
            <a:off x="35496" y="6418718"/>
            <a:ext cx="3347864" cy="394657"/>
          </a:xfrm>
          <a:prstGeom prst="rect">
            <a:avLst/>
          </a:prstGeom>
          <a:noFill/>
          <a:ln>
            <a:noFill/>
          </a:ln>
        </p:spPr>
      </p:pic>
      <p:sp>
        <p:nvSpPr>
          <p:cNvPr id="93190" name="AutoShape 6" descr="data:image/jpeg;base64,/9j/4AAQSkZJRgABAQAAAQABAAD/2wCEAAkGBhIQEBIUEBQQFRQQFRQUFBcWFRUUFRQWFhYVFBUUFRQXHCYeGhkkGhQUHy8gIycpLCwsFR4xNTAqNiYrLCkBCQoKDgwOGg8PGi4kHyUpLy40LCwvLCwqMCwqLCk0Ly0pLDUuLCksLCw0MiwpLCwsLCwsLCksLCwsLCksLCwpKf/AABEIAOEA4QMBIgACEQEDEQH/xAAcAAEAAgMBAQEAAAAAAAAAAAAABgcDBAUCAQj/xABPEAACAQIBBggICwUFCAMAAAABAgADEQQFBhITITEHIkFRYXGBoTJSU5GSscHRFRcjQmJyc4KistIUFjOToyQ0Q2PCNVR0s8Ph4vBkg9P/xAAaAQEAAgMBAAAAAAAAAAAAAAAABAUBAwYC/8QANBEAAgEDAQQHBwQDAQAAAAAAAAECAwQREgUTIVEUMUFhkaHwIjIzcYGxwULR4fEjUmND/9oADAMBAAIRAxEAPwC8YiIAiIgCIiAIiIAiIgCIiAIiIAiIgCIiAIiIAiIgCIiAIiIAiIgCIiAIiIAiIgCIiAIiIAiaeVMr0cMmnXdUXp3k8yqNpPVK8y9wsu11waBR5SoLsfqpuHbfqkmha1a/uLhz7CPWuadH3n9O0suvXVFLOyqo3liAB2mR3KHCLgaNwKhqEclNS34jZe+VM1TF49/8eu3UzBeoDYo807uB4LcbU21NVSH0m0m8yXHfLJWFCl8af09cSvd9Wq/Bh9fXA7mL4Xx/hYcnpdwO5QfXOZW4W8UfBp4desO3+oTp4XgfT/FxDnoRAvexPqnTpcFOCG84hutwPyqJ63mz4dSz4/k86L6fW8eH4IieFTG/5H8s/qmWlwsYwb1w5+44/wBcmA4MMB4lQ/8A2v7DMVTgrwJ3a8dVT3gx0mxf6PL+R0e8X6/M4mG4YG/xMOp+o5HcQZ3MBwo4KpsfWUj9Jbr6SX7wJz8TwQUT/Dr1l+sqP6tGcXG8EuKX+FUo1Og3Q99x3zGmwqdTx4/ngZ1X1PrWfD+y0MDlSjXF6NSm4+iwNusDdNqUFjMiYzBNpPTrUiNzrew6qiG3fO7kPhRxNGwr2rp08WoB0ONh7R2zVU2Y2tVGSkvX0NkNopPTVjh+vqXBE4uQM7sNjR8k9ntc024rjs5R0i87Uq5wlB6ZLDLOE4zWYvKERE8HoREQBERAEREAREQBERAERPLPaAepCc7uEmnhtKlhtGpWGwnfTpnpt4TdA7TyThZ98IxctQwbWTc9UHa3OqHkX6XLybN/EzOzLbFnWVrrQB6mqEbwvMOc+bouLeyjCO9uOrl6+xVV7uU5buh18/X3NPC4LGZUrFuPUb5zsbIg5r7lH0QOyT7IfBnhqNmxB178xutMH6u9u3zSSYSglFAlJVRF3KBYD/v0zNrJite1J+zD2V3CjaQh7U+L7zPQRUUKiqqjcFAUDsE96yausjWSv0k7UbWsjWTV1kayY0jWbWsjWTV1kayNI1m1rI1s1dZGsjSNZtF5G8t5iYPFXOhqnPz6dl2/SXwT5r9M7WsjWTZCU6bzB4PE1GaxJZKgy9mZisCdYLvTU3FWncFeYsN6np3dMkGafCky6NPHXZdwrDwh9oB4Q6Rt698nxqSAZ5Zgqwatg1sw2vSG5uc0xyH6PLydNpC4hcLd3C+vr+ivlRnQeug/p6/ss+hXV1DIQysLgg3BB5QRPco3M/PirgH0Wu9BjxkO9edkvuPRuPfLpwGUademtSkwZHF1I9R5j0SturSdvLjxXMn211GuuT5GzERIZLEREAREQBERAERPhNt/JAPNWpoiVbwjZ8ElsLh22bqzjl56anm5/Nzzt8IGd37NS0aZtVrXCc6LuL9fIOnqlNlry92dZr4s/oU17df+cTuZpZB/bMQFa+rTjVCObkUdJOzzy46VkUKoAVQAANgAGwACRPMHAijg1b51clz1eCo8wv2ySayYvKjqVMdiMW0VCGe1m1rI1k1dZGskPQSdZtayNZNXWRrI0DWbWsjWTV1kayNA1m1rI1k1dZGsjQNZtayNZNXWRrI0DWbWsjWTV1kayNA1m1rI1s1dZGsjQNZAuEXNwIf2mkLK5tVA3Bjuft3Hp65zMys8WwNWzEmhUPyi79H/ADFHOOXnHZLIyhhlr0nptuqKV8+49hseyUjVplWKnepIPWDYy5tWq1J058cFbXzSqKcD9KYPGLUUFSGDAFSNzA7QRNmVBwaZ1lGGFqnYxJok/NbeU6jvHTfnlt0K2kL+eUN1bOhPD6i6tq6rRz2mSIiRCSIiIAiIgCc3LWPWmh0jYKCzHmUbfZ3Tok238kq7hLy6dXq1O2u23oprbZ2mw7DJdpR3tRIiXVbdwIFl7K7YvEPVb5xso8VB4K+bvJmiFnoLPYWddGKisI5qUm3lls5EcDDUAPJU/wAgv3zd1sj2auO08Kg5ad0PZu7iJ19ZKOpDEn8yxjPMUbWtm6uTKxF9A7elR3Ezl0anGX6w9Ykxx+MFGmzkEhBew5eSQ683TxgmW9NVc5OH8FVvE/Evvj4KreJ+JffPIz3Tyb+kJ6GeqeTb0hI/SZckSujR5sfBVbxPxL74+Cq3ifiX3z7++SeTb0hPv74r5NvSEdJlyQ6NHmzz8FVvE/Evvj4KreJ+JffPX74r5NvSEfvivk284jpMuSHRo82efgqt4n4l98fBVbxPxL756/fFfJt6Qj98l8m3pCOky5IdGjzZ5+Cq3ifiX3x8FVvE/Evvg56J5NvSE8nPdPJv6QjpMuSHRo82evgqt4n4l981sRTambOLGSLJmO19MPoldK9geYcs4WcWKBq2HzBY9Z2n2TdRqyqSw0aK9KNOOUzV1sqPLqj9qxFt2tqW9Iyz62KCKzNuUFj1DbKpruXZmO9iWPaby6so4bZU3EspI10cqQVJBUggjeCNoIl45lZxjE0Uc20jxKg5nHL1HYfvSkSsk/B9lXVYg0yeLXGzodblT2i48023tBVafejFrWdOZecTBgcRp01PLuPWN8zzkmsPDOmTysoRETBkREQDRyziNCi3O3FHbv7ryjM7cbrsXU5qdqa/d3/iLS3c8cboKv0Vdz2DZ6jKNLFiSd5JJ6ztM6LZdLENZz+0amamnkfAJ7CwFnsLLkq2zrZuZU1FSzHiVLA9B5Gk01srgLO9kfLWiAlTd81uboPRItejq9pG2nVxwZNsj09ZXpr03PUvG9kmGMylSpMi1WC6y4W+42te53DeN8jWZVHSd35FUKPvG/qE5OfeO0sVoclJAO1uMe4ic3ev/Jp5HQ2Mf8ermSbKOaFKpdqR1bHbs2ofu8nZI5js3cRR3ppLzpxu7ePNOXk7OKvQ/hudHxTxl8x3dlpKMn8ICGwroVPjLxh5t475CJxGRUnoVZOzSwmNFxq3POps467WYds5OOzH5aNT7r/qHugEb1sa2Z6+QMSjaJpMb7ivGU/eG7ttOjg8y67fxClMek3mGzvgHGNWeqKM5sisx5lBJkzwuaOHpi73cjeWNl8w2ee89YjOTCYcaKspt82mAfVsHngHCweaNd9r6NMdO1vRHtM72BzYoUeM/HI5Xtojptu895wMfwgOdlFFXpbjHzDYO+c7JmLq4zFUlquzDS0iCeKAt2PFGwbu+AWDlHE6qi7D5q7OvcO+0gb1ySSdpO0nnMkueWL0aKpyu3cu095WV5lTLQpgqli/cvX09EubCi3DK7Slv62J6eRizqytxdSp2tYv0DeF7d8iZWbFQkkk7Sdp6ZjKy+pwUI4RTSnqeTAVn2jVKMrLvQhh1g3HqnsrPBE2BMvbNTKAqLs3Oq1F7QL+sSQSteDfKF0og/NLU+zePWPNLKnI3tPd1WjprKprpfIRESETRERAK+4RsVYVRzU1X0j/AOUq0CWJwkPx64+y9VOV8BOvso4ox+S+xyd1LNaXzYAnsLPoWe1WTCI2As9hZ9AmSlSLEAbSSAOs7BMHktjg7wmqwCsx/iM9TbyL4I7LLftlZ4vOWnia9V72LuxAbZsvZQDu3WEs7OvEjAZJq6Nr06IpL9ZgKQPna8/PQacVWqbypKfNnaUYbunGPJE8FWexVkJw+UHTwWI6N48xnQo5xsPCVT0jZNRtJUmIINwSCOUGx887mAz2xNLYW1g5n2n0t/nvIJTzipneHHmPtmdcu0vGt1q3ugFp0OEWkV49OoG5hosD2kj1TmY3hCqt/CVEHOeO3sHdID8NUvHHfPLZdpD51+oN7oBIcZlerWPytR26CdnYo2CahqziVM4qY3Bz2AeszUrZyt81QOs37hAJIaslfBvSD1qzgg6pQu+9i5v6llQYjKtR9jMbcw2Dul1cEeTtVk1XOw4h3qH6o4i9lkv94wDj8I+WWOJ1SGwpoASN924x6thWQgidTLWL12IrVPKOxHVeyjzADsmgVnZ29NU6cY9xxlxU3lSUu81ys8FZnKzwyyQakzARPBEzETwwg9JkpzDxOiT9Goje/wBUuaUXmq1jV6k/1S9Jzu1o4nF/P8F7sqWVJfL8iIiUxciIiAVZwjD5Wt06o9ye6QVRLE4S6Fq1/HpA9qlgfZK+UTsbN5oQfcjj7nhWmu9n1RMgE+KJkVZKIwVZ3szMBrcbRB3I2sP3OMO8CcVVk74L8IDUr1OVVVB94kk/hHfId3U0UZS7vuSbSnrrRj3/AGNPhzypo0MPQB21XNRvq0xYd7jzSnA0/Qmd3BzRylWWrVq1lKIEVU0dEC7MTtB2kt3CcP4jMJ5fE/0/0zkDsCmNOfdOXN8RmE8vif6f6Y+IzCeXxP8AT/TAKa05905cnxGYTy+J/p/pj4jMJ5fE/wBP9MApvTnzTlzfEZhPL4n+n+mfPiMwnl8T/T/TAKaLz5py5viMwnl8T/T/AEx8RmE8vif6f6YBTKAsQqi5YgAc5OwDzz9IY5BgcmFFt8jRWkOliBTv5zeR/JnAzhaFalVFWuxpOrhW0NElTpC9lva4E3+EnGWpUqY3uxY9Sj3sPNJFtDeVYx7yPdVN3RlLuK3KzGyzYKzwyzr8nHmsyzwRNhlmJlnpMwYGWY2EzkTGwnoyjp5uDa/Toj1++XtKTzSoaVamvj1UHYCCe68uyc/td+1FfP8ABe7I/W/l+RERKQuxERAIVwmYX5OjUt4LMh+8Lj8plXaNpeGdWTtfhKyAXbR0l+svGFvNbtlKVF29c6nZdTXQ0/6v7nLbTp6LjV2SXmjyomVRPKiZVEsGV59VZtYTFPSN6buh3XUkG3NsmTJGFWpXoo19F6iK3IbMwB29ssUZgYPxav8AMaQbm6p0Xpn2ky2tKlZOUOwggy7ifL1vTaexlzE+Wrem0nQzCwni1fTaehmLhPFqem0h9Otv9fJE3oFz/t5sgwy1ifLVvTM9jLWI8tW9MznUsQrvUC7kd19FiPZNgLJqjCSykiucqkXht+JtjLOI8tW9Mz78M4jy1b0zNYJPQSNEOSG8nzfiZ/hjEeWremY+GMR5at6ZmDQjQjRDkhvJ834mb4ZxHlq3pmeTlrEeWremZhKTyVmdEOSMbyfN+JmOWsT5at6Zmliq71DeozMd12JJ6tsyFZ2s08i0sTUqLVDEKoIsSu0m3JMTlClFzx1cj1CM60lBPr5kZZZjZZ3M9MHRwmJpUqYYaynp7SSb6TLy9UkuRsy8LVw9Go4qaVRFZrOQLkbdk8O9pxgqjzhm2NjVlUdNYyiuWWY2E+4bFCoLiemEmxkmsohyTTwzXYTGwmdhMejtmxHjqJZwdYPTxVPZspq1Q/lHewlryFcGWTtGlUqkfxGCL9VN/efwyazl9qVNdw0uzgdNsqm4W6b/AFPIiIlaWgiIgCUznhkj9mxdRQLI506fNotydhuOyXNItwgZB/aMNpoL1KF2HOyfPXuv2dMstm3G6q4fVLh+xW7St99SzHrjx/cqpRMqiYqTXmwonTPgcwuJ0c3x/asP9tS/OsmHCy7DJVXQZlOsoC6kqReqgO0SI5AH9qw/21L86y0ssZao4Oia2IfQpqVBbRZrFiFXYgJ3kckoNpv/ACROg2Ws05lDYfItVlB19fb/AJr/AKpmGb9Xy9f+bU/VLT+NbJf+8n+Tif8A85p5Z4UMnPhq60q5ao1KqqDU4gXYowUXNMAbSN5mlV4dW78/4NsrefFqr5fyRXNvINnSlpWNRrXO3adtzzyVY3MypTC6DCoWYKAEK2vc6RNzYC04mZlc1K2HY8rj2yXcIecVTA4FqlEfKOyUkJFwhe93ty2CtbptsIm+5uJ0pRjT6sEa1t4VoSlU689ZjTMQaPGqnS6FGj0bCbzmpmrWNc0jawAY1LEpom4HNxtng+zbOXwZ1cX+03rVqtRKqNpK7s4BXjKy6R2HeOo9Vu5woZy1sJh6VPD8WpinZNPlRVW7aPMxuBfk28tiNDua8JaW85N6tbapDUljBuPmMNHZVOlblUaN+XptIxjMI1Ko1N7aS2vbcQRcEHlE6HBgcSrVlr1alRWVXGmzOVYHROiWOwEEbPojpvr8IOI0coYcD59A36bOQLzZRuKsauio8mqvbUZUd5SWDcyPmu+IXTY6Cchtctzkcw6Z1DmHT8rU9FZwMoZ2ZQqUmoYPD3dl0Uqpp3pDirexuNIX3lgBcEg224c08zcq0q9KrWxNUBXGsSpXaqGT566F2XaLgHYQdvJPFWvXUn7WO7gbKNvbuK9ly7+J9y5kJ8KV0yGV9iuBYE2uQRyHf1267YslZvtjDURKppaKgkjS23NrcVhJNwm1NDJztsutShbovVVTbm2EjtM0ODp7vUPPTX803RupTt5N9aNM7SFO5jFdTIdljM/9hxKB67VmdNIFtK4GkRYaTHZsMtjNv+54b7NPUJXnCcx+E8MP/j/9R5Ymbn90w/2aeoSLWlqt4/MmUY6bmS7ii83R8nOkwnOzcHyU6bCdBb/DRz9x8RmBhGGw7VHVEF2chVHOSbCfX2SY8GeQtOo2JccWndad+Vz4TdgNus9E2Vayo03UfZ9zXSouvUVNdv2J/krADD0KdJd1NQOs8p7Tc9s24icZKTk22dpGKikl1IRETBkREQBERAKiz5zcODr6ymPkaxJFtyNvKe0dvNONTNxccsuzKeTaeJpPSqi6uLHnB5CDyEHbKYyxkmpk+uaVXah2o9tjL4w6ecck6axu9/DRL3l5o5m/tNzLXH3X5M38gf3rD/bUvzrJbwsppZLqC171MP8A81JD8kYhUr0XY8VKlNid/FDAk2G/YJNK3Cpk1DZq1QEf5Fc94SQ9pJ7yMkiXsxx3cot4K5weQ6ZQXTk5ptpkCn4ndJx8beS/L1P5GI/RHxtZM8tV/kYj9E19N/5+vA9Ow/6+vE42bdELiaAHI49RnT4Wh/Yaf/E0vVUkfyLnGlXH1K1zqRXZ1bRYHQubHRI0uy15n4Qs8cJi6CUaDu1QV6bkGnUUaKhwTpMoHKOWebluc4SS4YM2qVOnUg3xz+Dp5lL8tT+o3qmLhXF2wH2lX8qRm3jUoMj1SQqq1zYtvHMBecvPjOnDY2rhFwzM5o1Khe9OolgVUDa6i+0HdM14vfxeOwxbSXR5LPHL/BKczFs7/Zj8wnEz9oaeVcEt7adPRvvtera9u2dLIeVaWG0nrEqugBsVm23B3KCZGs5c4qOMyhh6mEZyKNMqWKOhV9PSFtMDoNxMVYy6RkzRlHorT9cSf5w5UTJmBqVUp6QohdFAbXZ3VAWPNdgSd9ryCZFz4ypjcVh1ApU6T1aWmqJtKBganGcnYVDeyS/D58YUoVxbJSa1nDj5NxuupIsQfFO0d54eVeEXJ+EUrk9KdWqw2atbUxu8J9l952LzbbSIotNqa4k1yTScJJROrwqf7Lq/aYf/AJyTT4Nhtf7NfzTSzxz3wOLwNSjrKi1HCOimlWA00ZXCltWRa4t7RvnnM3LtHCqz12KqUAFlZuW+5QZvoxluZxxxI9eUd/Tlnh/Zp8Jv+08N/wAP/wBV5Ymbn90w/wBmnqEqrO7OGhjsoUamGZnWnR0GJR0s2mzWs4BOwiTPBcIGBwuHopXqOrIihgKVVrEb9qqRMThJ28eHaeoTirmWX2FYZuD5KdNhObm4vyU3Khao4pUQWdzogDffmH/uydBb/DXyOfr/ABHjmZsl5MfGYhaNLlN2PIqjwmPQO8kS68n4BKFJKVMWWmAB7Sekm57ZyMz81lwNGxsar2NRunkVfojv3zvyiv7vfy0x91efeX9habiOqXvPy7hERK0shERAEREAREQBObl/IFLG0TTqjpVh4SN4y+7lnSieoycGpRfE8yipLTLqKOyrkutk6rq64vTa+g48Fhzr0868nr8LgKVTjWBvyy6cp5LpYmmadZA6NyHkPIQd4PSJVWcWZGIyeWqYfSq0N52XZR9NRyfSHbadDb3sLhaanCXk/wCTn7mxnReqnxXmjQXI9LxRMq5GpeKJiwGVkq2F7NzH2HlnTSSpU0uwr9cuZ5w2CRBZRaelyVT0r6IvMqzKpnhxQ1PmZRTFrckxUsk0gdIKLzMpmVWnhoym0KlIMLHdNajkqmhuqgGbd58LTGDOWjTxuASqLMAZoUsgUUNwonWYzExmdKfHA1ySwmaFfJlNjcqIbDro6Ntk2WmJjNiSPLkzRp5ORDdQAZjxWCR/CAmbGY1KYu5tzDlPUJrZLyVispvo0F0KQNmdrhR1nlP0R/3mzEYxzLgjMVOcsR4s1E0qjijhVLO5sNHvt7TuEtLMzMpMCunUs9dxxm5EB3ontPLN7NnNKhgEtTGk7Dj1G8Jugcy9A7525SXd9vFu6fCP3/gvrSxVJ66nGX2EREqyzEREAREQBERAEREAREQBERAIhnJwbYbFXen8jVO26jiMfpJ7RbtkFyhkXH5PvrENWkPnrd1t1jjL94S6YlhQ2hVprS/aXf8AuQa9jSq8VwfcUnhM4aT7yUP0t3pDZOtSqhhdSCOcG4k4ytmPgsTc1KKhj85OI3WdHYe28imM4ISpvhcSynkDj/WlvyyxhfUJ9bcfnxKqps6tH3eJhVp7DTRq5m5Xo+CUqgczofz2M1XoZUp+FhHNuZC35CZIUqcvdmvEiyoVY9cX4Ha0p8LTiftGUf8Acq/8mt7p9X4TfwcHUHXSqD8xEzhc14o87ufJ+B12aYnaatPNnLFX5i0x0tTX1Emb2H4KMRVN8ViQBzKGc9XGsB5jPEq1GHvTX04m2NrWl1Rf2OTi8tUae9gTzLxj3bJqYWri8adHCUWI3FuQdbnirLFyXwaYGhYlDVYctU6Q9AWXukopUlUBVAUDYAAAB1ASJU2lTj8OOe9/sTqWy5PjUfgQDIHBSqkVMc+tbfoKTofebe3VsHXJ9Qw601CoqqqiwVQAAOYATJEqq1xUrPM3+xbUqEKSxBCIiaDcIiIAiIgCIiAIiIAiIgCIiAIiIAiIgCIiAIiIB8tPtoiAIiIAiIgCIiAIiIAiIgCIiAIiIAiIgCIiAIiIAiIgCIiAIiIAiIgCIiAIiIAiIgCIiAIiIAiIgCIiAI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192" name="AutoShape 8" descr="data:image/jpeg;base64,/9j/4AAQSkZJRgABAQAAAQABAAD/2wCEAAkGBhIQEBIUEBQQFRQQFRQUFBcWFRUUFRQWFhYVFBUUFRQXHCYeGhkkGhQUHy8gIycpLCwsFR4xNTAqNiYrLCkBCQoKDgwOGg8PGi4kHyUpLy40LCwvLCwqMCwqLCk0Ly0pLDUuLCksLCw0MiwpLCwsLCwsLCksLCwsLCksLCwpKf/AABEIAOEA4QMBIgACEQEDEQH/xAAcAAEAAgMBAQEAAAAAAAAAAAAABgcDBAUCAQj/xABPEAACAQIBBggICwUFCAMAAAABAgADEQQFBhITITEHIkFRYXGBoTJSU5GSscHRFRcjQmJyc4KistIUFjOToyQ0Q2PCNVR0s8Ph4vBkg9P/xAAaAQEAAgMBAAAAAAAAAAAAAAAABAUBAwYC/8QANBEAAgEDAQQHBwQDAQAAAAAAAAECAwQREgUTIVEUMUFhkaHwIjIzcYGxwULR4fEjUmND/9oADAMBAAIRAxEAPwC8YiIAiIgCIiAIiIAiIgCIiAIiIAiIgCIiAIiIAiIgCIiAIiIAiIgCIiAIiIAiIgCIiAIiIAiaeVMr0cMmnXdUXp3k8yqNpPVK8y9wsu11waBR5SoLsfqpuHbfqkmha1a/uLhz7CPWuadH3n9O0suvXVFLOyqo3liAB2mR3KHCLgaNwKhqEclNS34jZe+VM1TF49/8eu3UzBeoDYo807uB4LcbU21NVSH0m0m8yXHfLJWFCl8af09cSvd9Wq/Bh9fXA7mL4Xx/hYcnpdwO5QfXOZW4W8UfBp4desO3+oTp4XgfT/FxDnoRAvexPqnTpcFOCG84hutwPyqJ63mz4dSz4/k86L6fW8eH4IieFTG/5H8s/qmWlwsYwb1w5+44/wBcmA4MMB4lQ/8A2v7DMVTgrwJ3a8dVT3gx0mxf6PL+R0e8X6/M4mG4YG/xMOp+o5HcQZ3MBwo4KpsfWUj9Jbr6SX7wJz8TwQUT/Dr1l+sqP6tGcXG8EuKX+FUo1Og3Q99x3zGmwqdTx4/ngZ1X1PrWfD+y0MDlSjXF6NSm4+iwNusDdNqUFjMiYzBNpPTrUiNzrew6qiG3fO7kPhRxNGwr2rp08WoB0ONh7R2zVU2Y2tVGSkvX0NkNopPTVjh+vqXBE4uQM7sNjR8k9ntc024rjs5R0i87Uq5wlB6ZLDLOE4zWYvKERE8HoREQBERAEREAREQBERAERPLPaAepCc7uEmnhtKlhtGpWGwnfTpnpt4TdA7TyThZ98IxctQwbWTc9UHa3OqHkX6XLybN/EzOzLbFnWVrrQB6mqEbwvMOc+bouLeyjCO9uOrl6+xVV7uU5buh18/X3NPC4LGZUrFuPUb5zsbIg5r7lH0QOyT7IfBnhqNmxB178xutMH6u9u3zSSYSglFAlJVRF3KBYD/v0zNrJite1J+zD2V3CjaQh7U+L7zPQRUUKiqqjcFAUDsE96yausjWSv0k7UbWsjWTV1kayY0jWbWsjWTV1kayNI1m1rI1s1dZGsjSNZtF5G8t5iYPFXOhqnPz6dl2/SXwT5r9M7WsjWTZCU6bzB4PE1GaxJZKgy9mZisCdYLvTU3FWncFeYsN6np3dMkGafCky6NPHXZdwrDwh9oB4Q6Rt698nxqSAZ5Zgqwatg1sw2vSG5uc0xyH6PLydNpC4hcLd3C+vr+ivlRnQeug/p6/ss+hXV1DIQysLgg3BB5QRPco3M/PirgH0Wu9BjxkO9edkvuPRuPfLpwGUademtSkwZHF1I9R5j0SturSdvLjxXMn211GuuT5GzERIZLEREAREQBERAERPhNt/JAPNWpoiVbwjZ8ElsLh22bqzjl56anm5/Nzzt8IGd37NS0aZtVrXCc6LuL9fIOnqlNlry92dZr4s/oU17df+cTuZpZB/bMQFa+rTjVCObkUdJOzzy46VkUKoAVQAANgAGwACRPMHAijg1b51clz1eCo8wv2ySayYvKjqVMdiMW0VCGe1m1rI1k1dZGskPQSdZtayNZNXWRrI0DWbWsjWTV1kayNA1m1rI1k1dZGsjQNZtayNZNXWRrI0DWbWsjWTV1kayNA1m1rI1s1dZGsjQNZAuEXNwIf2mkLK5tVA3Bjuft3Hp65zMys8WwNWzEmhUPyi79H/ADFHOOXnHZLIyhhlr0nptuqKV8+49hseyUjVplWKnepIPWDYy5tWq1J058cFbXzSqKcD9KYPGLUUFSGDAFSNzA7QRNmVBwaZ1lGGFqnYxJok/NbeU6jvHTfnlt0K2kL+eUN1bOhPD6i6tq6rRz2mSIiRCSIiIAiIgCc3LWPWmh0jYKCzHmUbfZ3Tok238kq7hLy6dXq1O2u23oprbZ2mw7DJdpR3tRIiXVbdwIFl7K7YvEPVb5xso8VB4K+bvJmiFnoLPYWddGKisI5qUm3lls5EcDDUAPJU/wAgv3zd1sj2auO08Kg5ad0PZu7iJ19ZKOpDEn8yxjPMUbWtm6uTKxF9A7elR3Ezl0anGX6w9Ykxx+MFGmzkEhBew5eSQ683TxgmW9NVc5OH8FVvE/Evvj4KreJ+JffPIz3Tyb+kJ6GeqeTb0hI/SZckSujR5sfBVbxPxL74+Cq3ifiX3z7++SeTb0hPv74r5NvSEdJlyQ6NHmzz8FVvE/Evvj4KreJ+JffPX74r5NvSEfvivk284jpMuSHRo82efgqt4n4l98fBVbxPxL756/fFfJt6Qj98l8m3pCOky5IdGjzZ5+Cq3ifiX3x8FVvE/Evvg56J5NvSE8nPdPJv6QjpMuSHRo82evgqt4n4l981sRTambOLGSLJmO19MPoldK9geYcs4WcWKBq2HzBY9Z2n2TdRqyqSw0aK9KNOOUzV1sqPLqj9qxFt2tqW9Iyz62KCKzNuUFj1DbKpruXZmO9iWPaby6so4bZU3EspI10cqQVJBUggjeCNoIl45lZxjE0Uc20jxKg5nHL1HYfvSkSsk/B9lXVYg0yeLXGzodblT2i48023tBVafejFrWdOZecTBgcRp01PLuPWN8zzkmsPDOmTysoRETBkREQDRyziNCi3O3FHbv7ryjM7cbrsXU5qdqa/d3/iLS3c8cboKv0Vdz2DZ6jKNLFiSd5JJ6ztM6LZdLENZz+0amamnkfAJ7CwFnsLLkq2zrZuZU1FSzHiVLA9B5Gk01srgLO9kfLWiAlTd81uboPRItejq9pG2nVxwZNsj09ZXpr03PUvG9kmGMylSpMi1WC6y4W+42te53DeN8jWZVHSd35FUKPvG/qE5OfeO0sVoclJAO1uMe4ic3ev/Jp5HQ2Mf8ermSbKOaFKpdqR1bHbs2ofu8nZI5js3cRR3ppLzpxu7ePNOXk7OKvQ/hudHxTxl8x3dlpKMn8ICGwroVPjLxh5t475CJxGRUnoVZOzSwmNFxq3POps467WYds5OOzH5aNT7r/qHugEb1sa2Z6+QMSjaJpMb7ivGU/eG7ttOjg8y67fxClMek3mGzvgHGNWeqKM5sisx5lBJkzwuaOHpi73cjeWNl8w2ee89YjOTCYcaKspt82mAfVsHngHCweaNd9r6NMdO1vRHtM72BzYoUeM/HI5Xtojptu895wMfwgOdlFFXpbjHzDYO+c7JmLq4zFUlquzDS0iCeKAt2PFGwbu+AWDlHE6qi7D5q7OvcO+0gb1ySSdpO0nnMkueWL0aKpyu3cu095WV5lTLQpgqli/cvX09EubCi3DK7Slv62J6eRizqytxdSp2tYv0DeF7d8iZWbFQkkk7Sdp6ZjKy+pwUI4RTSnqeTAVn2jVKMrLvQhh1g3HqnsrPBE2BMvbNTKAqLs3Oq1F7QL+sSQSteDfKF0og/NLU+zePWPNLKnI3tPd1WjprKprpfIRESETRERAK+4RsVYVRzU1X0j/AOUq0CWJwkPx64+y9VOV8BOvso4ox+S+xyd1LNaXzYAnsLPoWe1WTCI2As9hZ9AmSlSLEAbSSAOs7BMHktjg7wmqwCsx/iM9TbyL4I7LLftlZ4vOWnia9V72LuxAbZsvZQDu3WEs7OvEjAZJq6Nr06IpL9ZgKQPna8/PQacVWqbypKfNnaUYbunGPJE8FWexVkJw+UHTwWI6N48xnQo5xsPCVT0jZNRtJUmIINwSCOUGx887mAz2xNLYW1g5n2n0t/nvIJTzipneHHmPtmdcu0vGt1q3ugFp0OEWkV49OoG5hosD2kj1TmY3hCqt/CVEHOeO3sHdID8NUvHHfPLZdpD51+oN7oBIcZlerWPytR26CdnYo2CahqziVM4qY3Bz2AeszUrZyt81QOs37hAJIaslfBvSD1qzgg6pQu+9i5v6llQYjKtR9jMbcw2Dul1cEeTtVk1XOw4h3qH6o4i9lkv94wDj8I+WWOJ1SGwpoASN924x6thWQgidTLWL12IrVPKOxHVeyjzADsmgVnZ29NU6cY9xxlxU3lSUu81ys8FZnKzwyyQakzARPBEzETwwg9JkpzDxOiT9Goje/wBUuaUXmq1jV6k/1S9Jzu1o4nF/P8F7sqWVJfL8iIiUxciIiAVZwjD5Wt06o9ye6QVRLE4S6Fq1/HpA9qlgfZK+UTsbN5oQfcjj7nhWmu9n1RMgE+KJkVZKIwVZ3szMBrcbRB3I2sP3OMO8CcVVk74L8IDUr1OVVVB94kk/hHfId3U0UZS7vuSbSnrrRj3/AGNPhzypo0MPQB21XNRvq0xYd7jzSnA0/Qmd3BzRylWWrVq1lKIEVU0dEC7MTtB2kt3CcP4jMJ5fE/0/0zkDsCmNOfdOXN8RmE8vif6f6Y+IzCeXxP8AT/TAKa05905cnxGYTy+J/p/pj4jMJ5fE/wBP9MApvTnzTlzfEZhPL4n+n+mfPiMwnl8T/T/TAKaLz5py5viMwnl8T/T/AEx8RmE8vif6f6YBTKAsQqi5YgAc5OwDzz9IY5BgcmFFt8jRWkOliBTv5zeR/JnAzhaFalVFWuxpOrhW0NElTpC9lva4E3+EnGWpUqY3uxY9Sj3sPNJFtDeVYx7yPdVN3RlLuK3KzGyzYKzwyzr8nHmsyzwRNhlmJlnpMwYGWY2EzkTGwnoyjp5uDa/Toj1++XtKTzSoaVamvj1UHYCCe68uyc/td+1FfP8ABe7I/W/l+RERKQuxERAIVwmYX5OjUt4LMh+8Lj8plXaNpeGdWTtfhKyAXbR0l+svGFvNbtlKVF29c6nZdTXQ0/6v7nLbTp6LjV2SXmjyomVRPKiZVEsGV59VZtYTFPSN6buh3XUkG3NsmTJGFWpXoo19F6iK3IbMwB29ssUZgYPxav8AMaQbm6p0Xpn2ky2tKlZOUOwggy7ifL1vTaexlzE+Wrem0nQzCwni1fTaehmLhPFqem0h9Otv9fJE3oFz/t5sgwy1ifLVvTM9jLWI8tW9MznUsQrvUC7kd19FiPZNgLJqjCSykiucqkXht+JtjLOI8tW9Mz78M4jy1b0zNYJPQSNEOSG8nzfiZ/hjEeWremY+GMR5at6ZmDQjQjRDkhvJ834mb4ZxHlq3pmeTlrEeWremZhKTyVmdEOSMbyfN+JmOWsT5at6Zmliq71DeozMd12JJ6tsyFZ2s08i0sTUqLVDEKoIsSu0m3JMTlClFzx1cj1CM60lBPr5kZZZjZZ3M9MHRwmJpUqYYaynp7SSb6TLy9UkuRsy8LVw9Go4qaVRFZrOQLkbdk8O9pxgqjzhm2NjVlUdNYyiuWWY2E+4bFCoLiemEmxkmsohyTTwzXYTGwmdhMejtmxHjqJZwdYPTxVPZspq1Q/lHewlryFcGWTtGlUqkfxGCL9VN/efwyazl9qVNdw0uzgdNsqm4W6b/AFPIiIlaWgiIgCUznhkj9mxdRQLI506fNotydhuOyXNItwgZB/aMNpoL1KF2HOyfPXuv2dMstm3G6q4fVLh+xW7St99SzHrjx/cqpRMqiYqTXmwonTPgcwuJ0c3x/asP9tS/OsmHCy7DJVXQZlOsoC6kqReqgO0SI5AH9qw/21L86y0ssZao4Oia2IfQpqVBbRZrFiFXYgJ3kckoNpv/ACROg2Ws05lDYfItVlB19fb/AJr/AKpmGb9Xy9f+bU/VLT+NbJf+8n+Tif8A85p5Z4UMnPhq60q5ao1KqqDU4gXYowUXNMAbSN5mlV4dW78/4NsrefFqr5fyRXNvINnSlpWNRrXO3adtzzyVY3MypTC6DCoWYKAEK2vc6RNzYC04mZlc1K2HY8rj2yXcIecVTA4FqlEfKOyUkJFwhe93ty2CtbptsIm+5uJ0pRjT6sEa1t4VoSlU689ZjTMQaPGqnS6FGj0bCbzmpmrWNc0jawAY1LEpom4HNxtng+zbOXwZ1cX+03rVqtRKqNpK7s4BXjKy6R2HeOo9Vu5woZy1sJh6VPD8WpinZNPlRVW7aPMxuBfk28tiNDua8JaW85N6tbapDUljBuPmMNHZVOlblUaN+XptIxjMI1Ko1N7aS2vbcQRcEHlE6HBgcSrVlr1alRWVXGmzOVYHROiWOwEEbPojpvr8IOI0coYcD59A36bOQLzZRuKsauio8mqvbUZUd5SWDcyPmu+IXTY6Cchtctzkcw6Z1DmHT8rU9FZwMoZ2ZQqUmoYPD3dl0Uqpp3pDirexuNIX3lgBcEg224c08zcq0q9KrWxNUBXGsSpXaqGT566F2XaLgHYQdvJPFWvXUn7WO7gbKNvbuK9ly7+J9y5kJ8KV0yGV9iuBYE2uQRyHf1267YslZvtjDURKppaKgkjS23NrcVhJNwm1NDJztsutShbovVVTbm2EjtM0ODp7vUPPTX803RupTt5N9aNM7SFO5jFdTIdljM/9hxKB67VmdNIFtK4GkRYaTHZsMtjNv+54b7NPUJXnCcx+E8MP/j/9R5Ymbn90w/2aeoSLWlqt4/MmUY6bmS7ii83R8nOkwnOzcHyU6bCdBb/DRz9x8RmBhGGw7VHVEF2chVHOSbCfX2SY8GeQtOo2JccWndad+Vz4TdgNus9E2Vayo03UfZ9zXSouvUVNdv2J/krADD0KdJd1NQOs8p7Tc9s24icZKTk22dpGKikl1IRETBkREQBERAKiz5zcODr6ymPkaxJFtyNvKe0dvNONTNxccsuzKeTaeJpPSqi6uLHnB5CDyEHbKYyxkmpk+uaVXah2o9tjL4w6ecck6axu9/DRL3l5o5m/tNzLXH3X5M38gf3rD/bUvzrJbwsppZLqC171MP8A81JD8kYhUr0XY8VKlNid/FDAk2G/YJNK3Cpk1DZq1QEf5Fc94SQ9pJ7yMkiXsxx3cot4K5weQ6ZQXTk5ptpkCn4ndJx8beS/L1P5GI/RHxtZM8tV/kYj9E19N/5+vA9Ow/6+vE42bdELiaAHI49RnT4Wh/Yaf/E0vVUkfyLnGlXH1K1zqRXZ1bRYHQubHRI0uy15n4Qs8cJi6CUaDu1QV6bkGnUUaKhwTpMoHKOWebluc4SS4YM2qVOnUg3xz+Dp5lL8tT+o3qmLhXF2wH2lX8qRm3jUoMj1SQqq1zYtvHMBecvPjOnDY2rhFwzM5o1Khe9OolgVUDa6i+0HdM14vfxeOwxbSXR5LPHL/BKczFs7/Zj8wnEz9oaeVcEt7adPRvvtera9u2dLIeVaWG0nrEqugBsVm23B3KCZGs5c4qOMyhh6mEZyKNMqWKOhV9PSFtMDoNxMVYy6RkzRlHorT9cSf5w5UTJmBqVUp6QohdFAbXZ3VAWPNdgSd9ryCZFz4ypjcVh1ApU6T1aWmqJtKBganGcnYVDeyS/D58YUoVxbJSa1nDj5NxuupIsQfFO0d54eVeEXJ+EUrk9KdWqw2atbUxu8J9l952LzbbSIotNqa4k1yTScJJROrwqf7Lq/aYf/AJyTT4Nhtf7NfzTSzxz3wOLwNSjrKi1HCOimlWA00ZXCltWRa4t7RvnnM3LtHCqz12KqUAFlZuW+5QZvoxluZxxxI9eUd/Tlnh/Zp8Jv+08N/wAP/wBV5Ymbn90w/wBmnqEqrO7OGhjsoUamGZnWnR0GJR0s2mzWs4BOwiTPBcIGBwuHopXqOrIihgKVVrEb9qqRMThJ28eHaeoTirmWX2FYZuD5KdNhObm4vyU3Khao4pUQWdzogDffmH/uydBb/DXyOfr/ABHjmZsl5MfGYhaNLlN2PIqjwmPQO8kS68n4BKFJKVMWWmAB7Sekm57ZyMz81lwNGxsar2NRunkVfojv3zvyiv7vfy0x91efeX9habiOqXvPy7hERK0shERAEREAREQBObl/IFLG0TTqjpVh4SN4y+7lnSieoycGpRfE8yipLTLqKOyrkutk6rq64vTa+g48Fhzr0868nr8LgKVTjWBvyy6cp5LpYmmadZA6NyHkPIQd4PSJVWcWZGIyeWqYfSq0N52XZR9NRyfSHbadDb3sLhaanCXk/wCTn7mxnReqnxXmjQXI9LxRMq5GpeKJiwGVkq2F7NzH2HlnTSSpU0uwr9cuZ5w2CRBZRaelyVT0r6IvMqzKpnhxQ1PmZRTFrckxUsk0gdIKLzMpmVWnhoym0KlIMLHdNajkqmhuqgGbd58LTGDOWjTxuASqLMAZoUsgUUNwonWYzExmdKfHA1ySwmaFfJlNjcqIbDro6Ntk2WmJjNiSPLkzRp5ORDdQAZjxWCR/CAmbGY1KYu5tzDlPUJrZLyVispvo0F0KQNmdrhR1nlP0R/3mzEYxzLgjMVOcsR4s1E0qjijhVLO5sNHvt7TuEtLMzMpMCunUs9dxxm5EB3ontPLN7NnNKhgEtTGk7Dj1G8Jugcy9A7525SXd9vFu6fCP3/gvrSxVJ66nGX2EREqyzEREAREQBERAEREAREQBERAIhnJwbYbFXen8jVO26jiMfpJ7RbtkFyhkXH5PvrENWkPnrd1t1jjL94S6YlhQ2hVprS/aXf8AuQa9jSq8VwfcUnhM4aT7yUP0t3pDZOtSqhhdSCOcG4k4ytmPgsTc1KKhj85OI3WdHYe28imM4ISpvhcSynkDj/WlvyyxhfUJ9bcfnxKqps6tH3eJhVp7DTRq5m5Xo+CUqgczofz2M1XoZUp+FhHNuZC35CZIUqcvdmvEiyoVY9cX4Ha0p8LTiftGUf8Acq/8mt7p9X4TfwcHUHXSqD8xEzhc14o87ufJ+B12aYnaatPNnLFX5i0x0tTX1Emb2H4KMRVN8ViQBzKGc9XGsB5jPEq1GHvTX04m2NrWl1Rf2OTi8tUae9gTzLxj3bJqYWri8adHCUWI3FuQdbnirLFyXwaYGhYlDVYctU6Q9AWXukopUlUBVAUDYAAAB1ASJU2lTj8OOe9/sTqWy5PjUfgQDIHBSqkVMc+tbfoKTofebe3VsHXJ9Qw601CoqqqiwVQAAOYATJEqq1xUrPM3+xbUqEKSxBCIiaDcIiIAiIgCIiAIiIAiIgCIiAIiIAiIgCIiAIiIB8tPtoiAIiIAiIgCIiAIiIAiIgCIiAIiIAiIgCIiAIiIAiIgCIiAIiIAiIgCIiAIiIAiIgCIiAIiIAiIgCIiAI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194" name="AutoShape 10" descr="data:image/jpeg;base64,/9j/4AAQSkZJRgABAQAAAQABAAD/2wCEAAkGBhIQEBIUEBQQFRQQFRQUFBcWFRUUFRQWFhYVFBUUFRQXHCYeGhkkGhQUHy8gIycpLCwsFR4xNTAqNiYrLCkBCQoKDgwOGg8PGi4kHyUpLy40LCwvLCwqMCwqLCk0Ly0pLDUuLCksLCw0MiwpLCwsLCwsLCksLCwsLCksLCwpKf/AABEIAOEA4QMBIgACEQEDEQH/xAAcAAEAAgMBAQEAAAAAAAAAAAAABgcDBAUCAQj/xABPEAACAQIBBggICwUFCAMAAAABAgADEQQFBhITITEHIkFRYXGBoTJSU5GSscHRFRcjQmJyc4KistIUFjOToyQ0Q2PCNVR0s8Ph4vBkg9P/xAAaAQEAAgMBAAAAAAAAAAAAAAAABAUBAwYC/8QANBEAAgEDAQQHBwQDAQAAAAAAAAECAwQREgUTIVEUMUFhkaHwIjIzcYGxwULR4fEjUmND/9oADAMBAAIRAxEAPwC8YiIAiIgCIiAIiIAiIgCIiAIiIAiIgCIiAIiIAiIgCIiAIiIAiIgCIiAIiIAiIgCIiAIiIAiaeVMr0cMmnXdUXp3k8yqNpPVK8y9wsu11waBR5SoLsfqpuHbfqkmha1a/uLhz7CPWuadH3n9O0suvXVFLOyqo3liAB2mR3KHCLgaNwKhqEclNS34jZe+VM1TF49/8eu3UzBeoDYo807uB4LcbU21NVSH0m0m8yXHfLJWFCl8af09cSvd9Wq/Bh9fXA7mL4Xx/hYcnpdwO5QfXOZW4W8UfBp4desO3+oTp4XgfT/FxDnoRAvexPqnTpcFOCG84hutwPyqJ63mz4dSz4/k86L6fW8eH4IieFTG/5H8s/qmWlwsYwb1w5+44/wBcmA4MMB4lQ/8A2v7DMVTgrwJ3a8dVT3gx0mxf6PL+R0e8X6/M4mG4YG/xMOp+o5HcQZ3MBwo4KpsfWUj9Jbr6SX7wJz8TwQUT/Dr1l+sqP6tGcXG8EuKX+FUo1Og3Q99x3zGmwqdTx4/ngZ1X1PrWfD+y0MDlSjXF6NSm4+iwNusDdNqUFjMiYzBNpPTrUiNzrew6qiG3fO7kPhRxNGwr2rp08WoB0ONh7R2zVU2Y2tVGSkvX0NkNopPTVjh+vqXBE4uQM7sNjR8k9ntc024rjs5R0i87Uq5wlB6ZLDLOE4zWYvKERE8HoREQBERAEREAREQBERAERPLPaAepCc7uEmnhtKlhtGpWGwnfTpnpt4TdA7TyThZ98IxctQwbWTc9UHa3OqHkX6XLybN/EzOzLbFnWVrrQB6mqEbwvMOc+bouLeyjCO9uOrl6+xVV7uU5buh18/X3NPC4LGZUrFuPUb5zsbIg5r7lH0QOyT7IfBnhqNmxB178xutMH6u9u3zSSYSglFAlJVRF3KBYD/v0zNrJite1J+zD2V3CjaQh7U+L7zPQRUUKiqqjcFAUDsE96yausjWSv0k7UbWsjWTV1kayY0jWbWsjWTV1kayNI1m1rI1s1dZGsjSNZtF5G8t5iYPFXOhqnPz6dl2/SXwT5r9M7WsjWTZCU6bzB4PE1GaxJZKgy9mZisCdYLvTU3FWncFeYsN6np3dMkGafCky6NPHXZdwrDwh9oB4Q6Rt698nxqSAZ5Zgqwatg1sw2vSG5uc0xyH6PLydNpC4hcLd3C+vr+ivlRnQeug/p6/ss+hXV1DIQysLgg3BB5QRPco3M/PirgH0Wu9BjxkO9edkvuPRuPfLpwGUademtSkwZHF1I9R5j0SturSdvLjxXMn211GuuT5GzERIZLEREAREQBERAERPhNt/JAPNWpoiVbwjZ8ElsLh22bqzjl56anm5/Nzzt8IGd37NS0aZtVrXCc6LuL9fIOnqlNlry92dZr4s/oU17df+cTuZpZB/bMQFa+rTjVCObkUdJOzzy46VkUKoAVQAANgAGwACRPMHAijg1b51clz1eCo8wv2ySayYvKjqVMdiMW0VCGe1m1rI1k1dZGskPQSdZtayNZNXWRrI0DWbWsjWTV1kayNA1m1rI1k1dZGsjQNZtayNZNXWRrI0DWbWsjWTV1kayNA1m1rI1s1dZGsjQNZAuEXNwIf2mkLK5tVA3Bjuft3Hp65zMys8WwNWzEmhUPyi79H/ADFHOOXnHZLIyhhlr0nptuqKV8+49hseyUjVplWKnepIPWDYy5tWq1J058cFbXzSqKcD9KYPGLUUFSGDAFSNzA7QRNmVBwaZ1lGGFqnYxJok/NbeU6jvHTfnlt0K2kL+eUN1bOhPD6i6tq6rRz2mSIiRCSIiIAiIgCc3LWPWmh0jYKCzHmUbfZ3Tok238kq7hLy6dXq1O2u23oprbZ2mw7DJdpR3tRIiXVbdwIFl7K7YvEPVb5xso8VB4K+bvJmiFnoLPYWddGKisI5qUm3lls5EcDDUAPJU/wAgv3zd1sj2auO08Kg5ad0PZu7iJ19ZKOpDEn8yxjPMUbWtm6uTKxF9A7elR3Ezl0anGX6w9Ykxx+MFGmzkEhBew5eSQ683TxgmW9NVc5OH8FVvE/Evvj4KreJ+JffPIz3Tyb+kJ6GeqeTb0hI/SZckSujR5sfBVbxPxL74+Cq3ifiX3z7++SeTb0hPv74r5NvSEdJlyQ6NHmzz8FVvE/Evvj4KreJ+JffPX74r5NvSEfvivk284jpMuSHRo82efgqt4n4l98fBVbxPxL756/fFfJt6Qj98l8m3pCOky5IdGjzZ5+Cq3ifiX3x8FVvE/Evvg56J5NvSE8nPdPJv6QjpMuSHRo82evgqt4n4l981sRTambOLGSLJmO19MPoldK9geYcs4WcWKBq2HzBY9Z2n2TdRqyqSw0aK9KNOOUzV1sqPLqj9qxFt2tqW9Iyz62KCKzNuUFj1DbKpruXZmO9iWPaby6so4bZU3EspI10cqQVJBUggjeCNoIl45lZxjE0Uc20jxKg5nHL1HYfvSkSsk/B9lXVYg0yeLXGzodblT2i48023tBVafejFrWdOZecTBgcRp01PLuPWN8zzkmsPDOmTysoRETBkREQDRyziNCi3O3FHbv7ryjM7cbrsXU5qdqa/d3/iLS3c8cboKv0Vdz2DZ6jKNLFiSd5JJ6ztM6LZdLENZz+0amamnkfAJ7CwFnsLLkq2zrZuZU1FSzHiVLA9B5Gk01srgLO9kfLWiAlTd81uboPRItejq9pG2nVxwZNsj09ZXpr03PUvG9kmGMylSpMi1WC6y4W+42te53DeN8jWZVHSd35FUKPvG/qE5OfeO0sVoclJAO1uMe4ic3ev/Jp5HQ2Mf8ermSbKOaFKpdqR1bHbs2ofu8nZI5js3cRR3ppLzpxu7ePNOXk7OKvQ/hudHxTxl8x3dlpKMn8ICGwroVPjLxh5t475CJxGRUnoVZOzSwmNFxq3POps467WYds5OOzH5aNT7r/qHugEb1sa2Z6+QMSjaJpMb7ivGU/eG7ttOjg8y67fxClMek3mGzvgHGNWeqKM5sisx5lBJkzwuaOHpi73cjeWNl8w2ee89YjOTCYcaKspt82mAfVsHngHCweaNd9r6NMdO1vRHtM72BzYoUeM/HI5Xtojptu895wMfwgOdlFFXpbjHzDYO+c7JmLq4zFUlquzDS0iCeKAt2PFGwbu+AWDlHE6qi7D5q7OvcO+0gb1ySSdpO0nnMkueWL0aKpyu3cu095WV5lTLQpgqli/cvX09EubCi3DK7Slv62J6eRizqytxdSp2tYv0DeF7d8iZWbFQkkk7Sdp6ZjKy+pwUI4RTSnqeTAVn2jVKMrLvQhh1g3HqnsrPBE2BMvbNTKAqLs3Oq1F7QL+sSQSteDfKF0og/NLU+zePWPNLKnI3tPd1WjprKprpfIRESETRERAK+4RsVYVRzU1X0j/AOUq0CWJwkPx64+y9VOV8BOvso4ox+S+xyd1LNaXzYAnsLPoWe1WTCI2As9hZ9AmSlSLEAbSSAOs7BMHktjg7wmqwCsx/iM9TbyL4I7LLftlZ4vOWnia9V72LuxAbZsvZQDu3WEs7OvEjAZJq6Nr06IpL9ZgKQPna8/PQacVWqbypKfNnaUYbunGPJE8FWexVkJw+UHTwWI6N48xnQo5xsPCVT0jZNRtJUmIINwSCOUGx887mAz2xNLYW1g5n2n0t/nvIJTzipneHHmPtmdcu0vGt1q3ugFp0OEWkV49OoG5hosD2kj1TmY3hCqt/CVEHOeO3sHdID8NUvHHfPLZdpD51+oN7oBIcZlerWPytR26CdnYo2CahqziVM4qY3Bz2AeszUrZyt81QOs37hAJIaslfBvSD1qzgg6pQu+9i5v6llQYjKtR9jMbcw2Dul1cEeTtVk1XOw4h3qH6o4i9lkv94wDj8I+WWOJ1SGwpoASN924x6thWQgidTLWL12IrVPKOxHVeyjzADsmgVnZ29NU6cY9xxlxU3lSUu81ys8FZnKzwyyQakzARPBEzETwwg9JkpzDxOiT9Goje/wBUuaUXmq1jV6k/1S9Jzu1o4nF/P8F7sqWVJfL8iIiUxciIiAVZwjD5Wt06o9ye6QVRLE4S6Fq1/HpA9qlgfZK+UTsbN5oQfcjj7nhWmu9n1RMgE+KJkVZKIwVZ3szMBrcbRB3I2sP3OMO8CcVVk74L8IDUr1OVVVB94kk/hHfId3U0UZS7vuSbSnrrRj3/AGNPhzypo0MPQB21XNRvq0xYd7jzSnA0/Qmd3BzRylWWrVq1lKIEVU0dEC7MTtB2kt3CcP4jMJ5fE/0/0zkDsCmNOfdOXN8RmE8vif6f6Y+IzCeXxP8AT/TAKa05905cnxGYTy+J/p/pj4jMJ5fE/wBP9MApvTnzTlzfEZhPL4n+n+mfPiMwnl8T/T/TAKaLz5py5viMwnl8T/T/AEx8RmE8vif6f6YBTKAsQqi5YgAc5OwDzz9IY5BgcmFFt8jRWkOliBTv5zeR/JnAzhaFalVFWuxpOrhW0NElTpC9lva4E3+EnGWpUqY3uxY9Sj3sPNJFtDeVYx7yPdVN3RlLuK3KzGyzYKzwyzr8nHmsyzwRNhlmJlnpMwYGWY2EzkTGwnoyjp5uDa/Toj1++XtKTzSoaVamvj1UHYCCe68uyc/td+1FfP8ABe7I/W/l+RERKQuxERAIVwmYX5OjUt4LMh+8Lj8plXaNpeGdWTtfhKyAXbR0l+svGFvNbtlKVF29c6nZdTXQ0/6v7nLbTp6LjV2SXmjyomVRPKiZVEsGV59VZtYTFPSN6buh3XUkG3NsmTJGFWpXoo19F6iK3IbMwB29ssUZgYPxav8AMaQbm6p0Xpn2ky2tKlZOUOwggy7ifL1vTaexlzE+Wrem0nQzCwni1fTaehmLhPFqem0h9Otv9fJE3oFz/t5sgwy1ifLVvTM9jLWI8tW9MznUsQrvUC7kd19FiPZNgLJqjCSykiucqkXht+JtjLOI8tW9Mz78M4jy1b0zNYJPQSNEOSG8nzfiZ/hjEeWremY+GMR5at6ZmDQjQjRDkhvJ834mb4ZxHlq3pmeTlrEeWremZhKTyVmdEOSMbyfN+JmOWsT5at6Zmliq71DeozMd12JJ6tsyFZ2s08i0sTUqLVDEKoIsSu0m3JMTlClFzx1cj1CM60lBPr5kZZZjZZ3M9MHRwmJpUqYYaynp7SSb6TLy9UkuRsy8LVw9Go4qaVRFZrOQLkbdk8O9pxgqjzhm2NjVlUdNYyiuWWY2E+4bFCoLiemEmxkmsohyTTwzXYTGwmdhMejtmxHjqJZwdYPTxVPZspq1Q/lHewlryFcGWTtGlUqkfxGCL9VN/efwyazl9qVNdw0uzgdNsqm4W6b/AFPIiIlaWgiIgCUznhkj9mxdRQLI506fNotydhuOyXNItwgZB/aMNpoL1KF2HOyfPXuv2dMstm3G6q4fVLh+xW7St99SzHrjx/cqpRMqiYqTXmwonTPgcwuJ0c3x/asP9tS/OsmHCy7DJVXQZlOsoC6kqReqgO0SI5AH9qw/21L86y0ssZao4Oia2IfQpqVBbRZrFiFXYgJ3kckoNpv/ACROg2Ws05lDYfItVlB19fb/AJr/AKpmGb9Xy9f+bU/VLT+NbJf+8n+Tif8A85p5Z4UMnPhq60q5ao1KqqDU4gXYowUXNMAbSN5mlV4dW78/4NsrefFqr5fyRXNvINnSlpWNRrXO3adtzzyVY3MypTC6DCoWYKAEK2vc6RNzYC04mZlc1K2HY8rj2yXcIecVTA4FqlEfKOyUkJFwhe93ty2CtbptsIm+5uJ0pRjT6sEa1t4VoSlU689ZjTMQaPGqnS6FGj0bCbzmpmrWNc0jawAY1LEpom4HNxtng+zbOXwZ1cX+03rVqtRKqNpK7s4BXjKy6R2HeOo9Vu5woZy1sJh6VPD8WpinZNPlRVW7aPMxuBfk28tiNDua8JaW85N6tbapDUljBuPmMNHZVOlblUaN+XptIxjMI1Ko1N7aS2vbcQRcEHlE6HBgcSrVlr1alRWVXGmzOVYHROiWOwEEbPojpvr8IOI0coYcD59A36bOQLzZRuKsauio8mqvbUZUd5SWDcyPmu+IXTY6Cchtctzkcw6Z1DmHT8rU9FZwMoZ2ZQqUmoYPD3dl0Uqpp3pDirexuNIX3lgBcEg224c08zcq0q9KrWxNUBXGsSpXaqGT566F2XaLgHYQdvJPFWvXUn7WO7gbKNvbuK9ly7+J9y5kJ8KV0yGV9iuBYE2uQRyHf1267YslZvtjDURKppaKgkjS23NrcVhJNwm1NDJztsutShbovVVTbm2EjtM0ODp7vUPPTX803RupTt5N9aNM7SFO5jFdTIdljM/9hxKB67VmdNIFtK4GkRYaTHZsMtjNv+54b7NPUJXnCcx+E8MP/j/9R5Ymbn90w/2aeoSLWlqt4/MmUY6bmS7ii83R8nOkwnOzcHyU6bCdBb/DRz9x8RmBhGGw7VHVEF2chVHOSbCfX2SY8GeQtOo2JccWndad+Vz4TdgNus9E2Vayo03UfZ9zXSouvUVNdv2J/krADD0KdJd1NQOs8p7Tc9s24icZKTk22dpGKikl1IRETBkREQBERAKiz5zcODr6ymPkaxJFtyNvKe0dvNONTNxccsuzKeTaeJpPSqi6uLHnB5CDyEHbKYyxkmpk+uaVXah2o9tjL4w6ecck6axu9/DRL3l5o5m/tNzLXH3X5M38gf3rD/bUvzrJbwsppZLqC171MP8A81JD8kYhUr0XY8VKlNid/FDAk2G/YJNK3Cpk1DZq1QEf5Fc94SQ9pJ7yMkiXsxx3cot4K5weQ6ZQXTk5ptpkCn4ndJx8beS/L1P5GI/RHxtZM8tV/kYj9E19N/5+vA9Ow/6+vE42bdELiaAHI49RnT4Wh/Yaf/E0vVUkfyLnGlXH1K1zqRXZ1bRYHQubHRI0uy15n4Qs8cJi6CUaDu1QV6bkGnUUaKhwTpMoHKOWebluc4SS4YM2qVOnUg3xz+Dp5lL8tT+o3qmLhXF2wH2lX8qRm3jUoMj1SQqq1zYtvHMBecvPjOnDY2rhFwzM5o1Khe9OolgVUDa6i+0HdM14vfxeOwxbSXR5LPHL/BKczFs7/Zj8wnEz9oaeVcEt7adPRvvtera9u2dLIeVaWG0nrEqugBsVm23B3KCZGs5c4qOMyhh6mEZyKNMqWKOhV9PSFtMDoNxMVYy6RkzRlHorT9cSf5w5UTJmBqVUp6QohdFAbXZ3VAWPNdgSd9ryCZFz4ypjcVh1ApU6T1aWmqJtKBganGcnYVDeyS/D58YUoVxbJSa1nDj5NxuupIsQfFO0d54eVeEXJ+EUrk9KdWqw2atbUxu8J9l952LzbbSIotNqa4k1yTScJJROrwqf7Lq/aYf/AJyTT4Nhtf7NfzTSzxz3wOLwNSjrKi1HCOimlWA00ZXCltWRa4t7RvnnM3LtHCqz12KqUAFlZuW+5QZvoxluZxxxI9eUd/Tlnh/Zp8Jv+08N/wAP/wBV5Ymbn90w/wBmnqEqrO7OGhjsoUamGZnWnR0GJR0s2mzWs4BOwiTPBcIGBwuHopXqOrIihgKVVrEb9qqRMThJ28eHaeoTirmWX2FYZuD5KdNhObm4vyU3Khao4pUQWdzogDffmH/uydBb/DXyOfr/ABHjmZsl5MfGYhaNLlN2PIqjwmPQO8kS68n4BKFJKVMWWmAB7Sekm57ZyMz81lwNGxsar2NRunkVfojv3zvyiv7vfy0x91efeX9habiOqXvPy7hERK0shERAEREAREQBObl/IFLG0TTqjpVh4SN4y+7lnSieoycGpRfE8yipLTLqKOyrkutk6rq64vTa+g48Fhzr0868nr8LgKVTjWBvyy6cp5LpYmmadZA6NyHkPIQd4PSJVWcWZGIyeWqYfSq0N52XZR9NRyfSHbadDb3sLhaanCXk/wCTn7mxnReqnxXmjQXI9LxRMq5GpeKJiwGVkq2F7NzH2HlnTSSpU0uwr9cuZ5w2CRBZRaelyVT0r6IvMqzKpnhxQ1PmZRTFrckxUsk0gdIKLzMpmVWnhoym0KlIMLHdNajkqmhuqgGbd58LTGDOWjTxuASqLMAZoUsgUUNwonWYzExmdKfHA1ySwmaFfJlNjcqIbDro6Ntk2WmJjNiSPLkzRp5ORDdQAZjxWCR/CAmbGY1KYu5tzDlPUJrZLyVispvo0F0KQNmdrhR1nlP0R/3mzEYxzLgjMVOcsR4s1E0qjijhVLO5sNHvt7TuEtLMzMpMCunUs9dxxm5EB3ontPLN7NnNKhgEtTGk7Dj1G8Jugcy9A7525SXd9vFu6fCP3/gvrSxVJ66nGX2EREqyzEREAREQBERAEREAREQBERAIhnJwbYbFXen8jVO26jiMfpJ7RbtkFyhkXH5PvrENWkPnrd1t1jjL94S6YlhQ2hVprS/aXf8AuQa9jSq8VwfcUnhM4aT7yUP0t3pDZOtSqhhdSCOcG4k4ytmPgsTc1KKhj85OI3WdHYe28imM4ISpvhcSynkDj/WlvyyxhfUJ9bcfnxKqps6tH3eJhVp7DTRq5m5Xo+CUqgczofz2M1XoZUp+FhHNuZC35CZIUqcvdmvEiyoVY9cX4Ha0p8LTiftGUf8Acq/8mt7p9X4TfwcHUHXSqD8xEzhc14o87ufJ+B12aYnaatPNnLFX5i0x0tTX1Emb2H4KMRVN8ViQBzKGc9XGsB5jPEq1GHvTX04m2NrWl1Rf2OTi8tUae9gTzLxj3bJqYWri8adHCUWI3FuQdbnirLFyXwaYGhYlDVYctU6Q9AWXukopUlUBVAUDYAAAB1ASJU2lTj8OOe9/sTqWy5PjUfgQDIHBSqkVMc+tbfoKTofebe3VsHXJ9Qw601CoqqqiwVQAAOYATJEqq1xUrPM3+xbUqEKSxBCIiaDcIiIAiIgCIiAIiIAiIgCIiAIiIAiIgCIiAIiIB8tPtoiAIiIAiIgCIiAIiIAiIgCIiAIiIAiIgCIiAIiIAiIgCIiAIiIAiIgCIiAIiIAiIgCIiAIiIAiIgCIiAIi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198" name="AutoShape 14" descr="data:image/jpeg;base64,/9j/4AAQSkZJRgABAQAAAQABAAD/2wCEAAkGBhQSEBUUEhQQFRIUFhUYFRIWFBQUFRgSExQVFBUWFhUaHCYeFxkjGRQXIC8gIycpLC4tFR4xNTAqNSYrLCkBCQoKDgwOGg8PGi8kHyU0KTQsLCwsLCwsLCwsLCwwLCwsLCwsLCwsLCwpLCksLCwpLCwsLCwsLCwsLCwsLCwsLP/AABEIAOAA4QMBIgACEQEDEQH/xAAbAAEAAwADAQAAAAAAAAAAAAAABAUGAQIDB//EAD8QAAIBAQQGCAUBBgYDAQAAAAABAgMEBRExBhIhQVFhMnGBkaGxwdETIkJScsIjM2KisuEkU4KS8PEVFkMU/8QAGgEBAQEBAQEBAAAAAAAAAAAAAAUEAwECBv/EADARAAICAQMCAwcDBQEAAAAAAAABAgMEERIxEyEiQWEUI1GBkaGxMkJxM1LB4fAF/9oADAMBAAIRAxEAPwD7iAAAAAAAAADiUkli9iW8pbw0mjHZTWu/ufR92dIVym9Io52WxrWsmXTZXWrSClD6tZ8I7fHIy1rvCpVfzybXDKPcRjdDCX72TbM9/sX1L6vpXJ9CEVzk233LAgVb9rS+trqSXkiNQsc59CEpc0tnfkWNHRmq89SPW8X4YnfbRXzocN+RbxqV07XOWc5vrlL3PLWfFmhp6JfdU7o+rZ6rROG+c+6Psee01Lh/YeyXPlfczKk+L7z1p2yccpzXVKXuaF6Jw3Tn/L7HlPRLhU74+zHtNL5f2PfZLlwvuVtK/q0frx60n/cn0NLJfXBPnF4eDx8yPV0YqrLUl1PB+K9SBaLBUh04SXPDZ3rYNtFnGh5vyKudfyauy39Rn9Wq+Etnjl4lgmfPCVZLyqUuhJpfbnHuOM8JfsZorz3+9fQ3QKSwaTwlsqLUf3Zx91/zaXUZJrFbU95gnXKD0kijXbGxaxZyAD4OgAAAAAAAAAAAAAAAId43nCisZPFvKKzfsuZHvi+1SWrHB1Hu3Lm/YyVas5ycpNuTzbNlGM5+KXBhyMtV+GPP4JV4XtOs/meEd0Fl28WQyVd92TrPCK2LOTyXu+RqruuWnS2pa0/vefYtxtsurpW1fQwV0WXvc/qygsOjlSe2XyR59L/b7l7ZLhpQ+nWfGW3wyRYgnWZE5+ehUrxa6/LV+pwkcgGc0gAAAHWpUUVi2kuLeCIc77or/wCkezF+R9KMpcI+ZTjHl6E4EBX7Q/zF3P2JVC1Qn0JRl1NM9cJLlHisjLsmiNa7lpVM4pP7o/K/Z9pRW3RmcdsHrrhlLuyZqwdK8icOGcrMauzlfQ+eSi08Hims09jJl33tOi/leMd8Hl2cGay3XXTqr5lt3SWyS7d/aZW8rnnR2v5obpr1W4o13wuW2X0JlmPZQ90ePiam7r1hWXy7JLOLzXuuZMPn1Kq4tOLaayaNXc1+Kr8s8FU8JdXPkZL8Vw8UeDZj5an4Z8/ktgAYjeAAAAAAAAACrvu+PhR1Y4fEeX8K4v0JF53iqMNZ7W9kVxfsYqtWcpOUni28WzZjUb3ulwYcvI6a2x5/BxObbbbbb2tveyzue43V+aWKp+MuS5czm47n+K9aX7tfzPh1cTWxiksFsSyXI0ZGRs8EOTLi4u/xz4/J1o0VCKjFJJZJHcAllhLQAAAAAAEO87yjRhi9sn0Y72/bmelutsaUHKXYt7e5IxVstkqs3KWb3bktyRqx6Oo9XwY8nI6S0XItdtnVlrTePBblyS3HgAWEkloiI229WC30Yf7f/RLziVBdaKw/bSfCD8WvY43/ANOR2x/6sS4vu8pUYxcUnjLBp8MGdrtvqFbZ0Z/a/R7ys0tqbacfyfkl6lBCbTTTaa2prNMyVY0bKk/M225Uq7mlx8D6EcSimsHg080yBcdudWljLpJuLfHDB4+JYGCUXGWjKMJKcVJeZl750f1MZ09sd8d8ea4ryKRPDas+J9DMxf8AcmpjUpr5fqjw5rl5eVHGydfBMmZWLt8cPmifcd9fEWpP94sn9yXqXB89hNppp4NPFPg0bK5r0VaG3ZOPSXquTOOTj7PFHg7YmTv8EufyWAAMRQAAABxKWCxexLN8jko9J7fqwVNPbPbL8V7vyZ0rg5yUUc7bFXByZSXteLrVG/pWyK5cetnF13e61RR+lbZPgvdkRLHLM210XeqNNL6ntk+fDqWRUusVMNI/Ij0Vu+zWXzJVKkoxUYrBJYJcjuARy5wAAAAAADrUqKKbbwSWLfJHYzOkl6az+FF7F03xlw7PPqOtVbslojjdaqo7mV97Xk608corZFcuL5sggFyMVFaI/Pyk5PcwAD6PkGm0ToYQnPi0l1RWPr4GaSxeCze7mbWhBWezrH6I4vnLN+LMeXLwbVyzdhR8e98IzmkVo1q74RSj3bX4vwKw7VKjk23m22+t7WdTTCO2KiZLJb5OXxNboxDCh1yk/Jehbka7bN8OlCO9Lb1va/Fkkh2y3TbP0FMdtaXoDhrE5BzOpjr8uv4U8Y/u5Zcnvj7f2ItgtrpVFNdq4x3o2lusaqwcJb8nwe5mGr0XCTjLOLwZXx7VbDbLkiZNTpnujwb2hWU4qUdqaxR3M5ovb9rpPrj+peveaMm219OTiVabVbBSAAOR2OG8DC3ha/iVZT3N7PxWxeBqdIbVqUHhnL5V25+CZjSlhQ7OZJz7O6gXGjVh16mu8oZfk8u7PuNYQblsnw6MVvfzS65eywXYTjJkWb5tm3Gr6daXmAAcDSAAAADiUsFi8lvAIF9Xl8Kns6ctkfV9nsYxsl3rb/i1HL6cor+Fe+faQy1j1dOPqQMm7qz7cLgAA0mYAvrn0e1kp1ccHlDLFcXy5F/SsFOPRhBf6Vj3mOzLjB6LubasKc1q+xntHLqcpKpJfLHo475cepeZ6aT3jjhSjuwc+vcvXuNIUtq0YhJtqU0223j8yxfXt8TLC6MrN9nyNk8eUKtlfnyZUs7gsHxKqb6MMG+v6V37ewnf+pP/ADFh+H9y6sFhjShqx623m3xZ3uyo7dIPuZqMSe9Oa7IkgAllgAAAGc0psOVVfjL9L9O40Z4W2zKpTlB/UvHc+/A602dOaZxvr6kHEw1Cs4SUlnFprsN5Z6ynFSWUkmu0wEo4PB5rY+tGo0WtWNNwecHs/GW3zxKGZDWKl8Cbg2aTcH5l2ACUWDM6V18ZwhwTb65PD08Spu+z69WEdzksepbX4JnvflXWtE+TS/2pLzxJOi9LGs39sX3tpeWJZj7uj5EKXvcjT1/BrAARi6AAAAAACk0mvDVh8NP5p5/h/d+TLmpUUU29iSbb5IwlttTqVJTe97FwW5dxrxKt89z4RizLdkNq5Z4AAsEQFto/dnxZ60l8kPGW5er7OJWUqblJRW1tpJc2bmwWNUqagt2b4t5syZVuyOi5ZsxKepPV8IkAAjlwAAAAAAAAAAAAAAAxl/2fUry4Swku3PxTPTRuvq10t0012r5l5eJM0tpbacvyT8GvUpLHV1akJcJRfZisSzD3lGnoQrPdZGvqb4AEYumAtU8ak3xlJ98mX2iUP3j/ABX9TM7LNmm0TX7Of5fpRYye1TX8EPE73J/yXoAI5cAAAAAAKPSi26sFTWc9r/Fe78mZcl3pbPi1ZS3Y4R/FbF79pELlFfTgkfnsizqWNgA7U4OTSWbaSXN7EdjgXui9hxbqvJbI9e992ztZpTxsdmVOnGC+ld73vvPYhXWdSbZ+ioq6cFEAA5HYAAAAAAAAAAAAAAAptKYY0U+E14poyjNhpKv8O+uP9SMeV8N+7Imcve/I1X/lzgz3xAeezxPr2qZ4zW19b8zSaJy+Sa/iXiv7FDeFPVq1FwnLuxbRcaJVNtSPKL7sV6o+snxUt/wfGL4b0v5NIACOXAAAAV1/Wv4dCWGcvlXbn4YliZfSq041IwWUVi+uX9ku8748N9iRnybNlbZRgAuH58FxozZNaq5PKC/mexeGJTmv0bs+rQT3zbfZkvBeJlyp7a36mrEhvtXp3LUAEYvAAAAAAAAAAAAAAAAAAFTpNL/DvnKPnj6GRZqdK6n7KK4z8k/dGWwK+GtKyJnPW35Ez/8AOzk03/ikDl7Ujt7HIoNJKOrXb+5J/pfkc6N1tWul9ya/UvIsdK7NjCM/teD6pZeK8TO2etqTjJfS0+5nar3lGnpocLfdZGvrqfQAdYTTSayaxXUzsRy4AAADB260a9WcuMnh1ZLwSNneVbUozlwi8OtrBeLMIUsGPMiX/wChL9MQACiSwba5Zp2enh9uHatj8jElzo5ebhP4b6M3s5SfozJlVucO3kbMOxQs7+ZqwARy4AAAAAAAAAAAAAAAAAAZnSytjOEeCb/3PD9JU3fS1qsI8ZR7scX4HrfFo1683uxwXVHZ6eJK0Zoa1bW3Qi32vYvN9xZj7uj5EKXvcj5mtABGLp4W6zfEpyh9y2deaffgYOUWng9jWxrmj6GZPSWw6lXXXRn/AFLPvz7zfhWaNwfmTs+vVKa8i30ctevRUd8Pl7Pp8NnYWpi7jt3wqqx6Mvll25PsfqbQ45Neyf8AJ2xLd9enmgADMayq0lqYWdr7pRXjj6GQNTpW/wBlH8/0yMsV8Ne7Imc9bQADYYgT7joa1eHJ6z6o7fPAgGo0csfw6bqy2OSxxe6C249ufYjPkT2QZoxq99i9O53va+3RqxikmsMZLftezB8dj7yysdsjVjrQeK8U+DW4xNutXxKkp8Xs6sku49LrtzpVE1k2lJcU2Z5Yida05NUM1qx6/pZuQATCsAAAAAAAAAAAACJelr+HSlLfhhH8nsXv2Esy2k9v1pqmsobX+T9l5s7UV9SaRnyLenW35+RSGr0XsurScnnN/wAsdi8cTMWeg5zjFZyaX9ze0aSjFRWUUkupG7NnpFR+JPwK9ZOfwO4AJZYBGvGxKrTcHvyfCSyZJB6m09UeSipLRnz2pTcW1JYNPBrmazR68viQ1ZP54eMdz9P+yPpHdOsviwW1dNLelv615dRn7JapU5qcc13Nb0+RWemTX25/yRYuWLb34/wb4HhYrZGrBTjk81vT3pnuSWmnoy0mmtUVWkdkc6Py7XF62HLBp+ZkDb3teCo03L6nsiv4vZZmKhByeCTb4JYvuRUw29j14I+cl1FpydQctEu7bslWlgtkd89y93yNkpKK1ZijFyei5PS5rs+NPb0I7ZPyj2ltpJeCjH4Uc3hrYbo7l2+XWSbXa6dlpKMEtbD5Y72/ukZOrVcpOUni3tb5mOCd0974XBtsaoh01+p8nQm3PZfiVorcnrPqjt88F2kI1+j92/Dp60l889r5R3L1O2RZ04epxxqupNfBclqACIXwAAAAAAAAAAdKtVRTlJpJbW3wAI163gqNNy+p7IrjL23mJnNttva28W+bzJd63i608corZFcFxfNnnYLE6tRQW/N8I72WKK1TDWXPmQsi13T0jx5FzovYM6rXKP6n6d5ojpRpKMVGKwSWCXJHcmW2dSTkWKalVBRAAOR1AAABQXpo1rNypYJvOD2Lse7qL8HSuyVb1icrKo2LSRm7msNopVOjhB9JOSw61hjtNIALLHY9WhVUqo7UzJ6T2jGso7oRXfLa/DAkaJ0fmnLekku3FvyRB0hj/iJ89X+lL0J2iVXbUjvai12Yp+aKM1pjdvgiXB65Xf4sva1ipzeMoQk+Lim+88bwlUhT/Ywi3w4Lio7+rzJoJik1pr3Kzgmnp29T5/WlJybnjrb8c8eZ5m9tNhhU6cYy57+x5oiUdH6MZY6uPBSbaXZ7lKObDTuiXLAnr2ZV3Bcus1UqL5V0Yve+L5efnpgDBba7Jaso00xqjtQAByOwAAAAAAAPO0WiMIuU2klv/wCZnqWvB43p3Z3nNJNtpJZt5YGSvu+XVerH92v5nxfLgjpe99Os9VYqmt29837FakVMfG2eKXJIysrf4Icfk5hBtpJNt7ElxNlc11qjDb05dJ+SXJEa47l+Gtea/aPJfavcuThlX7/DHg0YmNs8cufwAAYSgAAAAAAAAAAAAZvSuy7Y1Fk1qvrWLXr3FPYbY6VRTW7NcU80ba12ZVIOEsmv+muZibdYZUpuMl1Pc1xRVxbFOHTf/Ij5dThPqR/5m3s1ojOKlF4p/wDMHzPUw133nOi8YvY84vJ+z5mosN+06mzHVl9stnc8mZLsaUHqu6NlGVGxaPsyxABlNgAAAAAAAOlSqorGTSXFvBAHcFRa9JqcejjN8ti736YlFbr8q1NjerH7Y7O95s014s5+hksy64cd36GgvG/4U8VH558Fkut+hl7bb51ZYzePBZJdSI5Nu+6Z1n8qwjvm8uziUYVV0rV/UmWXWXvavoiJTpuTSim28kszV3PcSpYSng6nhHq58yXd11Qor5VjLfJ5v2XImGK/Kc/DHg34+IoeKfP4AAMRvAAAAAAAAAAAAAAABHtlhhVjqzWK3PenxTJAPU2nqjxpNaMx143DUpYtLXh9yzXWisPohBtly0qm1xwl90dj9n2lCvN8pom24HnW/kZOzXnVp9GckuGa7mWNLSqoulGEu+L9T0tGikl0Jp8pLB96xK+tcdaP0N/jhLy2nfWiz4fgzaZFXx/Jax0tW+m+ySfod/8A2yH2T/l9zOzs01nGa64teh5tD2Wp8L7j2u5cv7GklpbHdTl2yS9CPU0sn9MILrbfsUipt5J9zPanYKksqdR/6We+z0x5R57TfLh/Yk1r/rS+rV/FJeOZBqVXJ4ybb4tt+ZPpaPVpfSo/k0vLFk+z6J/fPsivV+w6tNfGnyPOlfbyn8/9meJdjuupV6MXh9z2R79/Yaqy3JShlFN8ZfM/ZE84Tzf7F9TTXgf3v6FLYdGYR21HrvhlHu39pcxjhsWRyDBOyU3rJlGuqNa0igAD4Og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206" name="AutoShape 22" descr="data:image/jpeg;base64,/9j/4AAQSkZJRgABAQAAAQABAAD/2wCEAAkGBhAPDxAPDRARDg0PDw4PDw0NDxAPDw4NFBAVFBQQEhIYGyYeFxkjGRQSHy8gJCcpLCwsFR4xQTAqNSYrLSkBCQoKDgwOGg8PGSolHiQpLCwvMDQvKSkpMSkpKS8sKSwqKSwsLCwpLCwsLCksLCopKSw1LzUpLCksLCkpKSwsLP/AABEIAN0A5AMBIgACEQEDEQH/xAAbAAACAwEBAQAAAAAAAAAAAAAAAgMFBgEEB//EAEQQAAEDAQIICQgJBQEBAQAAAAEAAgMRBAUGEiExQVFhcRMiIyRScpGx0QcUU3OBsrPBFjI0QmJ0kqHwM6LC0uHxgkP/xAAaAQACAwEBAAAAAAAAAAAAAAAABAIDBQEG/8QAKREAAgEDAQgDAAMBAAAAAAAAAAECAwQRMRITITIzYYGxIlFxQZHRwf/aAAwDAQACEQMRAD8A+4oQvPbrUIo3POcZANbjmXUsvCON4WWR268WxZBxnnM0d5VfNJI4Y08giZ0a4vsp/wCrxy2rgWcM/jTSVxAe8/zUFRTWl0jsZ5LnbdA1DUE7To50/v8Awz6tfGv9f6XptFm9K47Q0/6rotFm9I79J/1VACnart13Yvv39IvRaLN6R36T/quiezdN3Yf9VRhMFzdd2SVbsi74az9N36T/AKrvDWfpu/SfBUqcLm67s7vn9IuOFs/Td2HwXeEs/Td2HwVOCmXN33Z3fdkW4fB03dh8F3Hg6buw+CqQU6N2vtnd6/pFnjwdN3YfBdxoem7sPgqxMCubvuzu97Isqw9N3YfBFYem7sPgq9MCo7vuyW9f0j31h6Tuw+C7yPSd2f8AF4V0I3fc7vOyPcOB6Tuz/i7SHpO7P+LwpgobHclt9j2Ui6Tuz/i7SLpO7P8Ai8SYFGx3O7fY9gbHoeQdv/imbJIzKDwjO3Iq5SRTFpyZtI0FQcSamXMFoa8Vb7RpClVSX4pErMx+sFascCARmIqFTJYL4yydQhCiTBU1/uq6GPQ5xJ7QPmVcqjvo84g3HvVtLmKa3J/Xsz9+T40xGhgDQPZU/uf2XhCnvQ8vJ1vkF5wtaCxFfhi1Hmb/AEkBTAqMJwhnESJgUgTBRJIcJgkCZcZMdMEoXQonRwnBSJgVw6OF0JV1B0cFMEgTKLJIddCUJlwkMuhKF1QZNDLoXAhcJDoXAuqLJHosxqHNOYivt/lF7rrfWPcSPn81X2U5TuXsub+m7rn3QqZLgy6D4ryWCEIVIwCoL9POINx71frPX+ec2fce9W0eb+/RRX5PK9mcvM8vJ1vkF5wprzPLSdb5BQBbEeVfhhz53+jhOCowmahgiQFOowU4UCY4KcKMJgok0SArqVMuM6OCuhICnUTqHBTBICmQSGCYFImBXDqHBTJE4KiSOhMuwwl7g1oqT3ayvebmdTI4E6qEfuoSklqWRhJ8UjwBdXHNIJBFCM4K6Fw6dBTJEwXCSJrPnO5ey4zybuufdC8UOf2L13CeTd1z7oVU+V+C2HMvJZoQhLjQLN4RHnNn3HvWkWZwkPOrNuPvK+hz+H6F7nk8r2Z68Ty0nW+QUAKlvH+tJ1vkFCFrx5UYU+Z/o4TBIEwQzqJAnBUYKYKDJokTBIEwUSSJAmCQFMuExk4SLoKidJAmCRMCuHRwuhKuoOkgUtnhc9wa0VJ/Yayks8LnuDWipPYBrK0djsbYm0GUn6ztJPgqKlRR/RilTc32Cx2MRNoMpP1naz4KWWUNBc40ARLKGgucaAKitdrdK7JXFrxW/wA0paMXN5Y3OaprCC1TmV9QNgAznftURaQaEUIyEFW932DE4zsr/d2b09usIkFRkeMx17CrN5FPC0Kt1JrL1KVdBQQQaHIRkI2qsvC9w2rY6F+l2cN8Sr4xcnhC8pqCyyzFoaHYtePik4uyoylNgTM58EjnGpMx9nEZkCoLleTK4k1JY4knKScZqvMA/s8nrj8NiK1NQhJfhy3qupUi/wBNKhCFnmoCy2E553ZtzveWpWTwqPO7L1Xe8mLbn8P0K3XT8r2UN4HlpOt8goAVLeB5V/W+QUIWvHRGHPmZICmCQJghghwnBSxtLjRoJOoCp7F6xdc9K8DJTqOVcmlqWxTeiIWlMlcwtNHAtOpwIPYUwUTowKcKMFOCuMmhwV1KEyizo4TBICmXCSHBTJAmQdLzB8DFf0qgHq0yfNWcsoYC5xoAsvZbS6Nwc32jQRqKntdtdM4ZKDM1gy5fmUrOk3PP8DkK6jDH8jWu2uld+GtGtH8zq0u+78QYzsrz/aNW9cu67eD4z8sh/t2DaveqpzWNmOhbTpvmlqCEIVIwZfDLGYGOYaNfjNfTOSBky7q9iyS2WG7xwMY0mWo3Bjq94WMWzadNGBe9ZlncX9R3q3d7VfYB/Z5PXH4bFQXD/Vd6t3e1X+Af2eT1x+GxVXXLLwXWXNHz/wANKhCFlmyCyOFp53Zeq73lrlj8MDzuy9V3vJm26nh+hS76Xleyitx5V/W+ShCkth5V+/5KILXWiMSWrJAVa3JcjrQ6pq2IHjP0k9Fu3uS3FcbrS6pq2Fp4ztLj0W7duhbC12uKyRCoDWtGKxjc7jqHilK9fHwhqOW9vtLbnynY4oLKzJixMGdxzuO05yV5vpNZq0xzvxH07lkbfeL5347z1Wj6rBqCgCrja54zfEtleNPEEsG/pDaWfdlZrGUg94KzN73OYDVtXRONATnaeifFV9gtz4Xh7DlGcaHDolbZ7W2mD8MjKjWCc3tB7lU06EuxanG5i+GJIxCcJXNIJBzgkHeEAp0RRIEwSBMFEkOEwSJgVE6OE4UYTsBJoMpOQAZyUHR2gnIMpOQAaStBdl2cGMZ+WQ9jRqG1cuy7BGMd+WQ9jRqG1WFUlVq54LQ0KNHZ+UtTq4hCXQ0dQhY7CXCbHrBZzxM0kg+/ra06tZ07s9tKlKpLCKa1aNKOWeLCi9RPNRhrHEC1pGZzj9Zw2ZAPYqaq5VFVtwgoRUUedqTdSTk/5LS4f6rvVu72q/wC+zyeuPw2LPXCeVd6t3e1X+AB5tJ64/DYlLrll4H7Pmj5/wCGnQhCyjZBYzDM87snVd7y2axWGp55ZOq73kza9Tw/QpedLyvZR2s8o7f8lGCntX13b1GFsLQw5as1VzYTxQ2dsb2ux2B1A0Ah9STWujOqW8LyfaHl8h2NaMzG6gvCE4VUaMYyclqy2dec4qL0Q4KcKMJgpsrRIFt8HQfNY6/jpuxzRZO67tfaH4rcjR9d+ho8di2VrnbZoCRkDGhrG6zSjQkLqWcQWpp2cWszemDH24jhpaZuEkp+oqEJK1ynPnTplLCwJt5eRwUwUYTF4GcgDbkXCRICmC8Ml5MGarjsyDtXmdb5HkNZkJIAawVcScwUt22Rc0i3MgFATxiQA0ZXOJzAAZStLdV28GMd45Qj9A1DbtXjweweEA4WXjWhw3iMHQDpOs/w3iz61VP4x0NK3otLalqFU6jUiVHGCELGYTYT49YLO7iZpJB9/W1p1bdO7PZRpSqSwiqtVjSjljYTYTY9YLOeJmkkH39bWnVt07s+XXKoqtunSVOOEYFWrKrLakdqiq5VFVYVlncR5R3q3d7Vf+T082k9efhsWduM8o7qHvC0Pk7PNpPXn4bEldckvA/Z88fJqkIQsk2gWIw3+2WPqu95bdYfDc8+sY/C73kza9Tw/QpedLyvZSWo8o7f8lGu211JX7/koeFK2VoYctWTgpgvNwx2LvDnYjBw9YXuuq7H2h+KzI0fXeczR47F47psMtpfisyNFC99MjG/M6gtxHwdkhz4kbBVzjncdZ1kpWvW2PjHUct7fb+UuU9UccVlh6EbRUk53HWdZKyF730Z31JxY2/UYSMm07VXX3fr7S/S2Jp4kdf7naz3d9ZVco22z8p6kri52vhDQsza2DTXcFJZJHzPEcLMZx0uNA0aXHUF4LFYnzvEcQq49jRpc46At/dF0sszMVuVxpjyEZXn5DUF2vUjTXc5b0ZVn2GsV0xxtALWvfTjPc0Gp2A5gqLCe4GNaZ4qMxaY7CaA1Odtcx2ae/S2q1MiYZJDisaMpPcNZ2LBXvfElrkAAIZWkUQympyVNM7ilLZVJT2s8P5HLrdwhsY4/wAFexhcQ1oJcSAABUknQAt1g7g6LOBJKAZyN4jB0DbrPs3rg7g6LOBJLQzkbxEDoG3Wf4b5SuLjb+MdCNra7HznqC6uLqRRoHFIo1jsJ8KMesFnPEzSSD7+trT0dundnspUpVJYRVWqxpRyxsJ8J8esFnPEyiSQff1taejt07s+WS1RVbVOnGnHZRhVakqktqQyEtUVVpUMhLVFUAWVzHlD1D3haHycHmsnrz8NizV0O5Q9Q94Wj8mp5rL+Yd8ONJXXI/A9adSPk1yEIWQbQLC4cnn1i6rveW6WCw9PPrF1X++E1adTw/Qne9LyvZRW48o/f8lBVSWw8o7f8lDVbK0MZ6jVXWNJIAykkADWTkASVVhcDQ61QA5uEB9oBI/cIk9lNhGO1JI3NgsjLJBikgBjS+R+t1Kud4bgsXfd+PtL9LYmniR/5O1nuWnwwlLbIQPvPjad2V3+IWDqkbSG1mpLUfu57OKcdBqqWzQOke2NmVz3Bo3lQVXqu22cDNHLSoY8EjW3MaewlPSzh41EI4ysn0G6LoZZo8VmV5oXyHO8/IagvTarUyJjpJHYrGjKT3AaTsURvOIQ8PjjgaVx9eymuuSmeqwt8XzJbJAACGA0iiGU1OSppncVj06Uq0m5eTaqVo0I4j4O3xfMlrkAAIYDSKIZTU5KmmdxWowcwdFnAklo6cjeIgdA26z/AA8wcwcFnAkloZyN4iB+6Nus/wAN6FKtXWN3T0I29u87ypqOuri6k0OMF1cWLwowpx6wWc8nlEkoP19bWno6zp3Z7KVKVSWEVVqsaUcs7hPhRj1gs7uJmklH39bWno7dO7PlqpaoqtunTjTjsxMOrUdSW1IaqKpaoqrCsaqKpaoqgBqoqlqiqAPfdR456h7wtL5MjzSX8w74Uay12u456p7wtP5LzzSX8w74UaTu+m/A3adWPk2KEIWObYL5/wCUE8+sXUf74X0BfPPKKefWLqP98Juz6q8+hK+6PleyitR47t6iTWg8d29RrZWhjsZeiwWrgpY5Og9rjuByjsqvKhDWVgE8PKPpt72IWmzvY0g4zQ6N2guHGadx+a+byRlri1wLXNJBachBGgrS4LYStY0We0GjRkjkOZo6DjoGoq/vO4ILTxnij6CksZAcRorocN6zac3bycJ6GlUgrmKnDU+cKWz2Z8jsWJrnuz4rASaa1rG4Bx1yzSFuoNaD25e5XdksMFkjJaGxsGV8jzlPWce5WzvIJfDiyqFlNv58EfOZhIysT8ZuK6pjdUUfSlcU6aaVtME7ljjjbaCWySvFQ4ZWxt0tH4tBPs35fCO9G2m0GSMUYGtYCchcATxiNGfsC7cN/vsr9LoXHjx/5N1O7+6dWM6lLhwf0QoyhTq8eK+z6SgKGyWtkrBJE4PYcxGvURoOxTBY2McGbaeeKHXUpNBU5ABUk5gNaxOFGFfCVgszuTzSSj/9Pwt/Dt07s9tGlKo8IprVY045Y2FOFOPjQWd3J5RJKD9fW1p6Os6d2fKpULap04047MTEqVJVJbUhkJUKwrGQlQgBkJUIAZCVCAPXYDxj1T3hanyWHmkv5l3wo1krGeMeqe8LV+Sk8zl/Mu+FGlLvpPwM2nWj+M2qEIWMbgL5z5STz6xdR/vhfRl828ph57YvVv8AfCbs+qvPoSvui/1eyimPGO9IiR2UpcZbJkDIS4yMZdAZe6w33aIBSKVzW9A0cz2NNQPYq/GRjKLipLDR1SceKZfOw0tZFMZg2iNtf3yKstt5Szms0jpKZg48UbmjIF5MZGMoxpQjxSRKVScuDbGQlxkYysIHqsd4SwuxoZHRnTinId4zH2q2bhtawKY0Z2mMV/bIs/jIxlXKlCXFpE41Jx4RbLG337aLQKTSlzegKNZ+kZ/avAlxkYykoqKwkRcnJ5bGQlxkYykcGQlxkYyAGQlxkYyAGQlxkYyAGQlxkYyAJ7Mcp3LXeSc8zm/Mu+FGsbC7Kdy2Pkl+xTfmnfCjSl50n4GLTrR/GbdCELFNwF808qB57YvVv98L6WvnflbspAslpAyRyPjcetRzfcd2pqzeKq8+hO9WaL8ezLOOVcqkD65l2q2zHGqiqWqKoDA1UVS1RVAYGqiqWqKoDA1UVS1RVAYGqiqWqKoDA1UVS1RVAYGqiqWqKoDA1UVS1RVAYGqiqWqKoDA1UVS1RVAYGqiqWqKoDBIx3ctp5I/sU35p3wolg7RNiscdQNN+hfSPJjYTFd0ZdkMz5Jv/AJJDWn2tYD7UnevFLyNWazWXZM1iEIWMbQKvv652WyzS2eTIJG5HUqWPGVrxuIBXpdMoZLWBnK6m08o40pLDPiD4pLLK6y2kYksZxcuZw0Fp0gjKDqXoD6r6HhRdtktzKTcWVoPBzspjs2fibsP7Z185ttxWmzkhhbaYxmfGeNTa05R++9bdG6hUXyeGYtW1nTfBZQ9UVVebTKMhhkB6rvBHncvopP0u8EzmP2UYf0WFUVVf53J6KT9LvBc87k9FJ2O8EZX2GGWNUVVd53J6KTsd4I87k9FJ2O8EZX2GGWNUVVd53J6KTsd4I87k9FJ2O8EZX2GGWNUVVd53J6KTsd4I87k9FJ2O8EZX2GGWNUVVd53J6KTsd4I87k9FJ2O8EZX2GGWNUVVd53J6KTsd4I87k9FJ2O8EZX2GGWNUVVd53J6KTsd4I87k9FJ2O8EZX2GGWNUVVd53J6KTsd4I87k9FJ2O8EZX2GGWNUVVf53J6KT9LvBHnUvopP0u8EZX2GGWNUrpKLwtmmdkbDIT1XeCs7twXmtDh5zI2zQ6Wgh0jhqDQaD2n2FQlVhBZkyUac5cIpiXJc77ytLYI6iBhD55RmbHsOs5QNuXMF9wghaxrWMAaxjWta0ZmtAoAPYs/cbLLZYhDZgGMGUk5XPd0nu0n+ZFbx2kHMarGuK++lw0RrW1vulx1Z7EKATISw0KY1BLZGuzhWFFzFCAKWW443aF5H4MRnQOxaTEC5wYQBlnYKs0AKM4Kt1BawxBc4IIAyJwWGpIcF9i2HBhc4MIAxxwY/ClODOxbPgwucEEAYz6NbFz6N7FtOCC5wYQBjPo3sXPo5sWzxAjEC7gDGfRzYj6ObFs8QIxAjAGN+jexH0b2LZhgXeDC4BjPo1sTDBnYtjwQXeCCAMcMGPwpxgtsWu4MI4MIAybcFRqUjcFW6gtSIgu8GEAZluCrNIHYp48GYxoHsC0AiC7wYQBUxXNG3QvXHZg3MF7MQLuKgCAMQvQh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 name="Picture 16" descr="turspaña pequeño"/>
          <p:cNvPicPr>
            <a:picLocks noChangeAspect="1" noChangeArrowheads="1"/>
          </p:cNvPicPr>
          <p:nvPr/>
        </p:nvPicPr>
        <p:blipFill>
          <a:blip r:embed="rId7" cstate="print"/>
          <a:srcRect/>
          <a:stretch>
            <a:fillRect/>
          </a:stretch>
        </p:blipFill>
        <p:spPr bwMode="auto">
          <a:xfrm>
            <a:off x="8870379" y="6553026"/>
            <a:ext cx="238125" cy="260350"/>
          </a:xfrm>
          <a:prstGeom prst="rect">
            <a:avLst/>
          </a:prstGeom>
          <a:noFill/>
        </p:spPr>
      </p:pic>
      <p:grpSp>
        <p:nvGrpSpPr>
          <p:cNvPr id="17" name="16 Grupo"/>
          <p:cNvGrpSpPr/>
          <p:nvPr/>
        </p:nvGrpSpPr>
        <p:grpSpPr>
          <a:xfrm>
            <a:off x="3419872" y="4581128"/>
            <a:ext cx="2786210" cy="1501135"/>
            <a:chOff x="3419872" y="4581128"/>
            <a:chExt cx="2786210" cy="1501135"/>
          </a:xfrm>
        </p:grpSpPr>
        <p:grpSp>
          <p:nvGrpSpPr>
            <p:cNvPr id="18" name="26 Grupo"/>
            <p:cNvGrpSpPr/>
            <p:nvPr/>
          </p:nvGrpSpPr>
          <p:grpSpPr>
            <a:xfrm>
              <a:off x="3419872" y="4581128"/>
              <a:ext cx="2786210" cy="816296"/>
              <a:chOff x="3267101" y="5689823"/>
              <a:chExt cx="2786210" cy="816296"/>
            </a:xfrm>
          </p:grpSpPr>
          <p:sp>
            <p:nvSpPr>
              <p:cNvPr id="22" name="21 CuadroTexto"/>
              <p:cNvSpPr txBox="1"/>
              <p:nvPr/>
            </p:nvSpPr>
            <p:spPr>
              <a:xfrm>
                <a:off x="3605039" y="5733256"/>
                <a:ext cx="2448272" cy="276999"/>
              </a:xfrm>
              <a:prstGeom prst="rect">
                <a:avLst/>
              </a:prstGeom>
              <a:noFill/>
            </p:spPr>
            <p:txBody>
              <a:bodyPr wrap="square" rtlCol="0">
                <a:spAutoFit/>
              </a:bodyPr>
              <a:lstStyle/>
              <a:p>
                <a:r>
                  <a:rPr lang="es-ES" sz="1200" b="1" dirty="0" smtClean="0">
                    <a:solidFill>
                      <a:schemeClr val="bg1"/>
                    </a:solidFill>
                  </a:rPr>
                  <a:t>+ 34 91 443 07 07</a:t>
                </a:r>
                <a:endParaRPr lang="es-ES" sz="1200" b="1" dirty="0">
                  <a:solidFill>
                    <a:schemeClr val="bg1"/>
                  </a:solidFill>
                </a:endParaRPr>
              </a:p>
            </p:txBody>
          </p:sp>
          <p:sp>
            <p:nvSpPr>
              <p:cNvPr id="23" name="22 CuadroTexto"/>
              <p:cNvSpPr txBox="1"/>
              <p:nvPr/>
            </p:nvSpPr>
            <p:spPr>
              <a:xfrm>
                <a:off x="3605039" y="6093296"/>
                <a:ext cx="2448272" cy="276999"/>
              </a:xfrm>
              <a:prstGeom prst="rect">
                <a:avLst/>
              </a:prstGeom>
              <a:noFill/>
            </p:spPr>
            <p:txBody>
              <a:bodyPr wrap="square" rtlCol="0">
                <a:spAutoFit/>
              </a:bodyPr>
              <a:lstStyle/>
              <a:p>
                <a:r>
                  <a:rPr lang="es-ES" sz="1200" b="1" dirty="0" smtClean="0">
                    <a:solidFill>
                      <a:schemeClr val="bg1"/>
                    </a:solidFill>
                  </a:rPr>
                  <a:t>Carlos.romero@segittur.es</a:t>
                </a:r>
                <a:endParaRPr lang="es-ES" sz="1200" b="1" dirty="0">
                  <a:solidFill>
                    <a:schemeClr val="bg1"/>
                  </a:solidFill>
                </a:endParaRPr>
              </a:p>
            </p:txBody>
          </p:sp>
          <p:pic>
            <p:nvPicPr>
              <p:cNvPr id="24" name="Picture 28"/>
              <p:cNvPicPr>
                <a:picLocks noChangeAspect="1" noChangeArrowheads="1"/>
              </p:cNvPicPr>
              <p:nvPr/>
            </p:nvPicPr>
            <p:blipFill>
              <a:blip r:embed="rId8" cstate="print"/>
              <a:srcRect/>
              <a:stretch>
                <a:fillRect/>
              </a:stretch>
            </p:blipFill>
            <p:spPr bwMode="auto">
              <a:xfrm>
                <a:off x="3291483" y="5689823"/>
                <a:ext cx="360040" cy="360040"/>
              </a:xfrm>
              <a:prstGeom prst="rect">
                <a:avLst/>
              </a:prstGeom>
              <a:noFill/>
              <a:ln w="9525">
                <a:noFill/>
                <a:miter lim="800000"/>
                <a:headEnd/>
                <a:tailEnd/>
              </a:ln>
              <a:effectLst/>
            </p:spPr>
          </p:pic>
          <p:pic>
            <p:nvPicPr>
              <p:cNvPr id="25" name="Picture 29"/>
              <p:cNvPicPr>
                <a:picLocks noChangeAspect="1" noChangeArrowheads="1"/>
              </p:cNvPicPr>
              <p:nvPr/>
            </p:nvPicPr>
            <p:blipFill>
              <a:blip r:embed="rId9" cstate="print"/>
              <a:srcRect/>
              <a:stretch>
                <a:fillRect/>
              </a:stretch>
            </p:blipFill>
            <p:spPr bwMode="auto">
              <a:xfrm>
                <a:off x="3267101" y="6080348"/>
                <a:ext cx="412998" cy="425771"/>
              </a:xfrm>
              <a:prstGeom prst="rect">
                <a:avLst/>
              </a:prstGeom>
              <a:noFill/>
              <a:ln w="9525">
                <a:noFill/>
                <a:miter lim="800000"/>
                <a:headEnd/>
                <a:tailEnd/>
              </a:ln>
              <a:effectLst/>
            </p:spPr>
          </p:pic>
        </p:grpSp>
        <p:sp>
          <p:nvSpPr>
            <p:cNvPr id="19" name="18 CuadroTexto"/>
            <p:cNvSpPr txBox="1"/>
            <p:nvPr/>
          </p:nvSpPr>
          <p:spPr>
            <a:xfrm>
              <a:off x="3419872" y="5805264"/>
              <a:ext cx="2448272" cy="276999"/>
            </a:xfrm>
            <a:prstGeom prst="rect">
              <a:avLst/>
            </a:prstGeom>
            <a:noFill/>
          </p:spPr>
          <p:txBody>
            <a:bodyPr wrap="square" rtlCol="0">
              <a:spAutoFit/>
            </a:bodyPr>
            <a:lstStyle/>
            <a:p>
              <a:r>
                <a:rPr lang="es-ES" sz="1200" b="1" dirty="0" smtClean="0">
                  <a:solidFill>
                    <a:schemeClr val="bg1"/>
                  </a:solidFill>
                  <a:hlinkClick r:id="rId10"/>
                </a:rPr>
                <a:t>www.segittur.es</a:t>
              </a:r>
              <a:endParaRPr lang="es-ES" sz="1200" b="1" dirty="0">
                <a:solidFill>
                  <a:schemeClr val="bg1"/>
                </a:solidFill>
              </a:endParaRPr>
            </a:p>
          </p:txBody>
        </p:sp>
        <p:sp>
          <p:nvSpPr>
            <p:cNvPr id="20" name="19 CuadroTexto"/>
            <p:cNvSpPr txBox="1"/>
            <p:nvPr/>
          </p:nvSpPr>
          <p:spPr>
            <a:xfrm>
              <a:off x="3751337" y="5445224"/>
              <a:ext cx="2448272" cy="276999"/>
            </a:xfrm>
            <a:prstGeom prst="rect">
              <a:avLst/>
            </a:prstGeom>
            <a:noFill/>
          </p:spPr>
          <p:txBody>
            <a:bodyPr wrap="square" rtlCol="0">
              <a:spAutoFit/>
            </a:bodyPr>
            <a:lstStyle/>
            <a:p>
              <a:r>
                <a:rPr lang="es-ES" sz="1200" b="1" dirty="0" smtClean="0">
                  <a:solidFill>
                    <a:schemeClr val="bg1"/>
                  </a:solidFill>
                </a:rPr>
                <a:t>@</a:t>
              </a:r>
              <a:r>
                <a:rPr lang="es-ES" sz="1200" b="1" dirty="0" err="1" smtClean="0">
                  <a:solidFill>
                    <a:schemeClr val="bg1"/>
                  </a:solidFill>
                </a:rPr>
                <a:t>carlosromerodex</a:t>
              </a:r>
              <a:endParaRPr lang="es-ES" sz="1200" b="1" dirty="0">
                <a:solidFill>
                  <a:schemeClr val="bg1"/>
                </a:solidFill>
              </a:endParaRPr>
            </a:p>
          </p:txBody>
        </p:sp>
        <p:pic>
          <p:nvPicPr>
            <p:cNvPr id="21" name="Picture 2"/>
            <p:cNvPicPr>
              <a:picLocks noChangeAspect="1" noChangeArrowheads="1"/>
            </p:cNvPicPr>
            <p:nvPr/>
          </p:nvPicPr>
          <p:blipFill>
            <a:blip r:embed="rId11" cstate="print"/>
            <a:srcRect/>
            <a:stretch>
              <a:fillRect/>
            </a:stretch>
          </p:blipFill>
          <p:spPr bwMode="auto">
            <a:xfrm>
              <a:off x="3421903" y="5445224"/>
              <a:ext cx="372278" cy="345813"/>
            </a:xfrm>
            <a:prstGeom prst="rect">
              <a:avLst/>
            </a:prstGeom>
            <a:noFill/>
            <a:ln w="9525">
              <a:noFill/>
              <a:miter lim="800000"/>
              <a:headEnd/>
              <a:tailEnd/>
            </a:ln>
            <a:effectLst/>
          </p:spPr>
        </p:pic>
      </p:grpSp>
    </p:spTree>
    <p:extLst>
      <p:ext uri="{BB962C8B-B14F-4D97-AF65-F5344CB8AC3E}">
        <p14:creationId xmlns:p14="http://schemas.microsoft.com/office/powerpoint/2010/main" xmlns="" val="188383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contenido 2"/>
          <p:cNvSpPr>
            <a:spLocks noGrp="1"/>
          </p:cNvSpPr>
          <p:nvPr>
            <p:ph idx="4294967295"/>
          </p:nvPr>
        </p:nvSpPr>
        <p:spPr bwMode="auto">
          <a:xfrm>
            <a:off x="1239838" y="2057400"/>
            <a:ext cx="7466012" cy="3829050"/>
          </a:xfrm>
          <a:prstGeom prst="rect">
            <a:avLst/>
          </a:prstGeom>
          <a:noFill/>
          <a:ln>
            <a:miter lim="800000"/>
            <a:headEnd/>
            <a:tailEnd/>
          </a:ln>
        </p:spPr>
        <p:txBody>
          <a:bodyPr/>
          <a:lstStyle/>
          <a:p>
            <a:pPr marL="0" indent="0" eaLnBrk="1" hangingPunct="1">
              <a:lnSpc>
                <a:spcPct val="110000"/>
              </a:lnSpc>
              <a:spcBef>
                <a:spcPct val="0"/>
              </a:spcBef>
              <a:buFont typeface="Arial" pitchFamily="34" charset="0"/>
              <a:buNone/>
            </a:pPr>
            <a:r>
              <a:rPr lang="en-US" i="1" dirty="0" smtClean="0">
                <a:solidFill>
                  <a:srgbClr val="920000"/>
                </a:solidFill>
              </a:rPr>
              <a:t>Travelers have never had higher expectations, while destinations across the World are offering ever more complex and tailor-made services and experiences….and LT are key facilitators.</a:t>
            </a:r>
          </a:p>
        </p:txBody>
      </p:sp>
      <p:sp>
        <p:nvSpPr>
          <p:cNvPr id="21" name="Retângulo 22"/>
          <p:cNvSpPr/>
          <p:nvPr/>
        </p:nvSpPr>
        <p:spPr>
          <a:xfrm>
            <a:off x="0" y="1071563"/>
            <a:ext cx="2947988"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2681287" cy="584200"/>
          </a:xfrm>
          <a:prstGeom prst="rect">
            <a:avLst/>
          </a:prstGeom>
          <a:noFill/>
          <a:ln w="9525">
            <a:noFill/>
            <a:miter lim="800000"/>
            <a:headEnd/>
            <a:tailEnd/>
          </a:ln>
        </p:spPr>
        <p:txBody>
          <a:bodyPr>
            <a:spAutoFit/>
          </a:bodyPr>
          <a:lstStyle/>
          <a:p>
            <a:r>
              <a:rPr lang="en-GB" sz="3200" b="1" dirty="0" smtClean="0">
                <a:solidFill>
                  <a:schemeClr val="bg1"/>
                </a:solidFill>
                <a:latin typeface="Arial" pitchFamily="34" charset="0"/>
              </a:rPr>
              <a:t>FACTS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Tree>
    <p:extLst>
      <p:ext uri="{BB962C8B-B14F-4D97-AF65-F5344CB8AC3E}">
        <p14:creationId xmlns:p14="http://schemas.microsoft.com/office/powerpoint/2010/main" xmlns="" val="316876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2947988"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2681287" cy="584200"/>
          </a:xfrm>
          <a:prstGeom prst="rect">
            <a:avLst/>
          </a:prstGeom>
          <a:noFill/>
          <a:ln w="9525">
            <a:noFill/>
            <a:miter lim="800000"/>
            <a:headEnd/>
            <a:tailEnd/>
          </a:ln>
        </p:spPr>
        <p:txBody>
          <a:bodyPr>
            <a:spAutoFit/>
          </a:bodyPr>
          <a:lstStyle/>
          <a:p>
            <a:r>
              <a:rPr lang="en-GB" sz="3200" b="1" dirty="0" smtClean="0">
                <a:solidFill>
                  <a:schemeClr val="bg1"/>
                </a:solidFill>
                <a:latin typeface="Arial" pitchFamily="34" charset="0"/>
              </a:rPr>
              <a:t>DRIVERS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6" name="CuadroTexto 19"/>
          <p:cNvSpPr txBox="1">
            <a:spLocks noChangeArrowheads="1"/>
          </p:cNvSpPr>
          <p:nvPr/>
        </p:nvSpPr>
        <p:spPr bwMode="auto">
          <a:xfrm>
            <a:off x="323528" y="2276872"/>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1. A fierce competitive environment at service and destination levels.</a:t>
            </a:r>
            <a:endParaRPr lang="en-US" b="1" dirty="0">
              <a:solidFill>
                <a:schemeClr val="bg1"/>
              </a:solidFill>
              <a:latin typeface="Arial" pitchFamily="34" charset="0"/>
              <a:cs typeface="Arial" pitchFamily="34" charset="0"/>
            </a:endParaRPr>
          </a:p>
        </p:txBody>
      </p:sp>
      <p:sp>
        <p:nvSpPr>
          <p:cNvPr id="7" name="CuadroTexto 19"/>
          <p:cNvSpPr txBox="1">
            <a:spLocks noChangeArrowheads="1"/>
          </p:cNvSpPr>
          <p:nvPr/>
        </p:nvSpPr>
        <p:spPr bwMode="auto">
          <a:xfrm>
            <a:off x="323528" y="3140968"/>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2. Internet is the place where most the decision are taken.</a:t>
            </a:r>
            <a:endParaRPr lang="en-US" b="1" dirty="0">
              <a:solidFill>
                <a:schemeClr val="bg1"/>
              </a:solidFill>
              <a:latin typeface="Arial" pitchFamily="34" charset="0"/>
              <a:cs typeface="Arial" pitchFamily="34" charset="0"/>
            </a:endParaRPr>
          </a:p>
        </p:txBody>
      </p:sp>
      <p:sp>
        <p:nvSpPr>
          <p:cNvPr id="8" name="CuadroTexto 19"/>
          <p:cNvSpPr txBox="1">
            <a:spLocks noChangeArrowheads="1"/>
          </p:cNvSpPr>
          <p:nvPr/>
        </p:nvSpPr>
        <p:spPr bwMode="auto">
          <a:xfrm>
            <a:off x="323528" y="4005064"/>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3. Increasing diversification (types of travelers &amp; touristic  experiences).</a:t>
            </a:r>
            <a:endParaRPr lang="en-US" b="1" dirty="0">
              <a:solidFill>
                <a:schemeClr val="bg1"/>
              </a:solidFill>
              <a:latin typeface="Arial" pitchFamily="34" charset="0"/>
              <a:cs typeface="Arial" pitchFamily="34" charset="0"/>
            </a:endParaRPr>
          </a:p>
        </p:txBody>
      </p:sp>
      <p:sp>
        <p:nvSpPr>
          <p:cNvPr id="9" name="CuadroTexto 19"/>
          <p:cNvSpPr txBox="1">
            <a:spLocks noChangeArrowheads="1"/>
          </p:cNvSpPr>
          <p:nvPr/>
        </p:nvSpPr>
        <p:spPr bwMode="auto">
          <a:xfrm>
            <a:off x="323528" y="4797152"/>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4. Changes in tourism preferences (looking for new </a:t>
            </a:r>
            <a:r>
              <a:rPr lang="en-US" b="1" dirty="0" err="1" smtClean="0">
                <a:solidFill>
                  <a:schemeClr val="bg1"/>
                </a:solidFill>
                <a:latin typeface="Arial" pitchFamily="34" charset="0"/>
                <a:cs typeface="Arial" pitchFamily="34" charset="0"/>
              </a:rPr>
              <a:t>experencies</a:t>
            </a: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2947988"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2681287" cy="584200"/>
          </a:xfrm>
          <a:prstGeom prst="rect">
            <a:avLst/>
          </a:prstGeom>
          <a:noFill/>
          <a:ln w="9525">
            <a:noFill/>
            <a:miter lim="800000"/>
            <a:headEnd/>
            <a:tailEnd/>
          </a:ln>
        </p:spPr>
        <p:txBody>
          <a:bodyPr>
            <a:spAutoFit/>
          </a:bodyPr>
          <a:lstStyle/>
          <a:p>
            <a:r>
              <a:rPr lang="en-GB" sz="3200" b="1" dirty="0" smtClean="0">
                <a:solidFill>
                  <a:schemeClr val="bg1"/>
                </a:solidFill>
                <a:latin typeface="Arial" pitchFamily="34" charset="0"/>
              </a:rPr>
              <a:t>DRIVERS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CuadroTexto 19"/>
          <p:cNvSpPr txBox="1">
            <a:spLocks noChangeArrowheads="1"/>
          </p:cNvSpPr>
          <p:nvPr/>
        </p:nvSpPr>
        <p:spPr bwMode="auto">
          <a:xfrm>
            <a:off x="323528" y="2204864"/>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5. Increasing price-driven last minute decisions.</a:t>
            </a:r>
            <a:endParaRPr lang="en-US" b="1" dirty="0">
              <a:solidFill>
                <a:schemeClr val="bg1"/>
              </a:solidFill>
              <a:latin typeface="Arial" pitchFamily="34" charset="0"/>
              <a:cs typeface="Arial" pitchFamily="34" charset="0"/>
            </a:endParaRPr>
          </a:p>
        </p:txBody>
      </p:sp>
      <p:sp>
        <p:nvSpPr>
          <p:cNvPr id="11" name="CuadroTexto 19"/>
          <p:cNvSpPr txBox="1">
            <a:spLocks noChangeArrowheads="1"/>
          </p:cNvSpPr>
          <p:nvPr/>
        </p:nvSpPr>
        <p:spPr bwMode="auto">
          <a:xfrm>
            <a:off x="323528" y="3068960"/>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6. Consumers have never needed more help in choosing travel products</a:t>
            </a:r>
          </a:p>
        </p:txBody>
      </p:sp>
      <p:sp>
        <p:nvSpPr>
          <p:cNvPr id="12" name="CuadroTexto 19"/>
          <p:cNvSpPr txBox="1">
            <a:spLocks noChangeArrowheads="1"/>
          </p:cNvSpPr>
          <p:nvPr/>
        </p:nvSpPr>
        <p:spPr bwMode="auto">
          <a:xfrm>
            <a:off x="323528" y="4005064"/>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7. Industry players are embracing social and engagement technologies</a:t>
            </a:r>
          </a:p>
        </p:txBody>
      </p:sp>
      <p:sp>
        <p:nvSpPr>
          <p:cNvPr id="13" name="CuadroTexto 19"/>
          <p:cNvSpPr txBox="1">
            <a:spLocks noChangeArrowheads="1"/>
          </p:cNvSpPr>
          <p:nvPr/>
        </p:nvSpPr>
        <p:spPr bwMode="auto">
          <a:xfrm>
            <a:off x="323528" y="4869160"/>
            <a:ext cx="8568952" cy="369332"/>
          </a:xfrm>
          <a:prstGeom prst="rect">
            <a:avLst/>
          </a:prstGeom>
          <a:solidFill>
            <a:srgbClr val="920000"/>
          </a:solidFill>
          <a:ln w="9525">
            <a:noFill/>
            <a:miter lim="800000"/>
            <a:headEnd/>
            <a:tailEnd/>
          </a:ln>
        </p:spPr>
        <p:txBody>
          <a:bodyPr wrap="square">
            <a:spAutoFit/>
          </a:bodyPr>
          <a:lstStyle/>
          <a:p>
            <a:r>
              <a:rPr lang="en-US" b="1" dirty="0" smtClean="0">
                <a:solidFill>
                  <a:schemeClr val="bg1"/>
                </a:solidFill>
                <a:latin typeface="Arial" pitchFamily="34" charset="0"/>
                <a:cs typeface="Arial" pitchFamily="34" charset="0"/>
              </a:rPr>
              <a:t>8. Increasing use of Social Networks planning (find, compare and review)</a:t>
            </a:r>
          </a:p>
        </p:txBody>
      </p:sp>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33478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3056334"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CHALLENGES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Marcador de contenido 2"/>
          <p:cNvSpPr txBox="1">
            <a:spLocks/>
          </p:cNvSpPr>
          <p:nvPr/>
        </p:nvSpPr>
        <p:spPr bwMode="auto">
          <a:xfrm>
            <a:off x="3491880" y="980728"/>
            <a:ext cx="5328592" cy="1009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More cost-efficient and engaging ways to deliver relevant and customized contextualized content in mobility</a:t>
            </a:r>
            <a:endParaRPr kumimoji="0" lang="en-US" b="0" i="0" u="none" strike="noStrike" kern="0" cap="none" spc="0" normalizeH="0" baseline="0" dirty="0" smtClean="0">
              <a:ln>
                <a:noFill/>
              </a:ln>
              <a:solidFill>
                <a:srgbClr val="920000"/>
              </a:solidFill>
              <a:effectLst/>
              <a:uLnTx/>
              <a:uFillTx/>
              <a:latin typeface="Georgia" pitchFamily="18" charset="0"/>
              <a:ea typeface="+mn-ea"/>
              <a:cs typeface="+mn-cs"/>
            </a:endParaRPr>
          </a:p>
        </p:txBody>
      </p:sp>
      <p:pic>
        <p:nvPicPr>
          <p:cNvPr id="11" name="Picture 5"/>
          <p:cNvPicPr>
            <a:picLocks noChangeAspect="1"/>
          </p:cNvPicPr>
          <p:nvPr/>
        </p:nvPicPr>
        <p:blipFill>
          <a:blip r:embed="rId3" cstate="print"/>
          <a:srcRect/>
          <a:stretch>
            <a:fillRect/>
          </a:stretch>
        </p:blipFill>
        <p:spPr bwMode="auto">
          <a:xfrm>
            <a:off x="683568" y="1916832"/>
            <a:ext cx="7541791" cy="4380538"/>
          </a:xfrm>
          <a:prstGeom prst="rect">
            <a:avLst/>
          </a:prstGeom>
          <a:noFill/>
          <a:ln w="9525">
            <a:noFill/>
            <a:miter lim="800000"/>
            <a:headEnd/>
            <a:tailEnd/>
          </a:ln>
        </p:spPr>
      </p:pic>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33478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3056334"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CHALLENGES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Marcador de contenido 2"/>
          <p:cNvSpPr txBox="1">
            <a:spLocks/>
          </p:cNvSpPr>
          <p:nvPr/>
        </p:nvSpPr>
        <p:spPr bwMode="auto">
          <a:xfrm>
            <a:off x="3491880" y="980728"/>
            <a:ext cx="5328592" cy="1009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Customizing products and services to different cultural segments in their languages</a:t>
            </a:r>
            <a:endParaRPr kumimoji="0" lang="en-US" b="0" i="0" u="none" strike="noStrike" kern="0" cap="none" spc="0" normalizeH="0" baseline="0" dirty="0" smtClean="0">
              <a:ln>
                <a:noFill/>
              </a:ln>
              <a:solidFill>
                <a:srgbClr val="920000"/>
              </a:solidFill>
              <a:effectLst/>
              <a:uLnTx/>
              <a:uFillTx/>
              <a:latin typeface="Georgia" pitchFamily="18" charset="0"/>
              <a:ea typeface="+mn-ea"/>
              <a:cs typeface="+mn-cs"/>
            </a:endParaRPr>
          </a:p>
        </p:txBody>
      </p:sp>
      <p:grpSp>
        <p:nvGrpSpPr>
          <p:cNvPr id="9" name="8 Grupo"/>
          <p:cNvGrpSpPr/>
          <p:nvPr/>
        </p:nvGrpSpPr>
        <p:grpSpPr>
          <a:xfrm>
            <a:off x="539552" y="2492896"/>
            <a:ext cx="8244408" cy="3600400"/>
            <a:chOff x="539552" y="2492896"/>
            <a:chExt cx="8244408" cy="3600400"/>
          </a:xfrm>
        </p:grpSpPr>
        <p:pic>
          <p:nvPicPr>
            <p:cNvPr id="7" name="Imagen 7" descr="NTT Docomo - App translates languages during real-time phonecalls.jpg"/>
            <p:cNvPicPr>
              <a:picLocks noChangeAspect="1"/>
            </p:cNvPicPr>
            <p:nvPr/>
          </p:nvPicPr>
          <p:blipFill>
            <a:blip r:embed="rId3" cstate="print"/>
            <a:srcRect/>
            <a:stretch>
              <a:fillRect/>
            </a:stretch>
          </p:blipFill>
          <p:spPr bwMode="auto">
            <a:xfrm>
              <a:off x="539552" y="2492896"/>
              <a:ext cx="8244408" cy="3244805"/>
            </a:xfrm>
            <a:prstGeom prst="rect">
              <a:avLst/>
            </a:prstGeom>
            <a:noFill/>
            <a:ln w="9525">
              <a:noFill/>
              <a:miter lim="800000"/>
              <a:headEnd/>
              <a:tailEnd/>
            </a:ln>
          </p:spPr>
        </p:pic>
        <p:sp>
          <p:nvSpPr>
            <p:cNvPr id="8" name="Marcador de contenido 2"/>
            <p:cNvSpPr txBox="1">
              <a:spLocks/>
            </p:cNvSpPr>
            <p:nvPr/>
          </p:nvSpPr>
          <p:spPr bwMode="auto">
            <a:xfrm>
              <a:off x="755576" y="5661248"/>
              <a:ext cx="3240360" cy="4320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1200" b="1" i="1" kern="0" dirty="0" smtClean="0">
                  <a:solidFill>
                    <a:srgbClr val="920000"/>
                  </a:solidFill>
                  <a:latin typeface="Georgia" pitchFamily="18" charset="0"/>
                </a:rPr>
                <a:t>http://www.nttdocomo.com</a:t>
              </a:r>
              <a:endParaRPr kumimoji="0" lang="en-US" sz="1200" b="0" i="1" u="none" strike="noStrike" kern="0" cap="none" spc="0" normalizeH="0" baseline="0" dirty="0" smtClean="0">
                <a:ln>
                  <a:noFill/>
                </a:ln>
                <a:solidFill>
                  <a:srgbClr val="920000"/>
                </a:solidFill>
                <a:effectLst/>
                <a:uLnTx/>
                <a:uFillTx/>
                <a:latin typeface="Georgia" pitchFamily="18" charset="0"/>
                <a:ea typeface="+mn-ea"/>
                <a:cs typeface="+mn-cs"/>
              </a:endParaRPr>
            </a:p>
          </p:txBody>
        </p:sp>
      </p:grpSp>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33478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3056334"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CHALLENGES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Marcador de contenido 2"/>
          <p:cNvSpPr txBox="1">
            <a:spLocks/>
          </p:cNvSpPr>
          <p:nvPr/>
        </p:nvSpPr>
        <p:spPr bwMode="auto">
          <a:xfrm>
            <a:off x="3491880" y="980728"/>
            <a:ext cx="5328592" cy="1009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Customizing advertising, online marketing strategies, webs, brand tracking in the required languages </a:t>
            </a:r>
            <a:endParaRPr kumimoji="0" lang="en-US" b="0" i="0" u="none" strike="noStrike" kern="0" cap="none" spc="0" normalizeH="0" baseline="0" dirty="0" smtClean="0">
              <a:ln>
                <a:noFill/>
              </a:ln>
              <a:solidFill>
                <a:srgbClr val="920000"/>
              </a:solidFill>
              <a:effectLst/>
              <a:uLnTx/>
              <a:uFillTx/>
              <a:latin typeface="Georgia" pitchFamily="18" charset="0"/>
              <a:ea typeface="+mn-ea"/>
              <a:cs typeface="+mn-cs"/>
            </a:endParaRPr>
          </a:p>
        </p:txBody>
      </p:sp>
      <p:pic>
        <p:nvPicPr>
          <p:cNvPr id="9"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132856"/>
            <a:ext cx="7740352" cy="3870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33478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3056334"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CHALLENGES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Marcador de contenido 2"/>
          <p:cNvSpPr txBox="1">
            <a:spLocks/>
          </p:cNvSpPr>
          <p:nvPr/>
        </p:nvSpPr>
        <p:spPr bwMode="auto">
          <a:xfrm>
            <a:off x="3419872" y="980728"/>
            <a:ext cx="5616624" cy="1009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Detailed analytics enabling touristic product and service suppliers to understand customer needs better (CRM) </a:t>
            </a:r>
            <a:endParaRPr kumimoji="0" lang="en-US" b="0" i="0" u="none" strike="noStrike" kern="0" cap="none" spc="0" normalizeH="0" baseline="0" dirty="0" smtClean="0">
              <a:ln>
                <a:noFill/>
              </a:ln>
              <a:solidFill>
                <a:srgbClr val="920000"/>
              </a:solidFill>
              <a:effectLst/>
              <a:uLnTx/>
              <a:uFillTx/>
              <a:latin typeface="Georgia" pitchFamily="18" charset="0"/>
              <a:ea typeface="+mn-ea"/>
              <a:cs typeface="+mn-cs"/>
            </a:endParaRPr>
          </a:p>
        </p:txBody>
      </p:sp>
      <p:pic>
        <p:nvPicPr>
          <p:cNvPr id="7" name="Imagen 2" descr="Foodspotting - Mobile app offers a personalized, visual guide to meals at nearby restaurants.jpg"/>
          <p:cNvPicPr>
            <a:picLocks noChangeAspect="1"/>
          </p:cNvPicPr>
          <p:nvPr/>
        </p:nvPicPr>
        <p:blipFill>
          <a:blip r:embed="rId3" cstate="print"/>
          <a:srcRect/>
          <a:stretch>
            <a:fillRect/>
          </a:stretch>
        </p:blipFill>
        <p:spPr bwMode="auto">
          <a:xfrm>
            <a:off x="827584" y="2420888"/>
            <a:ext cx="7308304" cy="3654152"/>
          </a:xfrm>
          <a:prstGeom prst="rect">
            <a:avLst/>
          </a:prstGeom>
          <a:noFill/>
          <a:ln w="9525">
            <a:noFill/>
            <a:miter lim="800000"/>
            <a:headEnd/>
            <a:tailEnd/>
          </a:ln>
        </p:spPr>
      </p:pic>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2"/>
          <p:cNvSpPr/>
          <p:nvPr/>
        </p:nvSpPr>
        <p:spPr>
          <a:xfrm>
            <a:off x="0" y="1071563"/>
            <a:ext cx="3347864" cy="609600"/>
          </a:xfrm>
          <a:prstGeom prst="rect">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solidFill>
                <a:srgbClr val="FFFFFF"/>
              </a:solidFill>
              <a:latin typeface="Calibri" charset="0"/>
              <a:ea typeface="ＭＳ Ｐゴシック" charset="0"/>
              <a:cs typeface="ＭＳ Ｐゴシック" charset="0"/>
            </a:endParaRPr>
          </a:p>
        </p:txBody>
      </p:sp>
      <p:sp>
        <p:nvSpPr>
          <p:cNvPr id="22" name="TextBox 29"/>
          <p:cNvSpPr txBox="1">
            <a:spLocks noChangeArrowheads="1"/>
          </p:cNvSpPr>
          <p:nvPr/>
        </p:nvSpPr>
        <p:spPr bwMode="auto">
          <a:xfrm>
            <a:off x="363538" y="1071563"/>
            <a:ext cx="3056334" cy="584775"/>
          </a:xfrm>
          <a:prstGeom prst="rect">
            <a:avLst/>
          </a:prstGeom>
          <a:noFill/>
          <a:ln w="9525">
            <a:noFill/>
            <a:miter lim="800000"/>
            <a:headEnd/>
            <a:tailEnd/>
          </a:ln>
        </p:spPr>
        <p:txBody>
          <a:bodyPr wrap="square">
            <a:spAutoFit/>
          </a:bodyPr>
          <a:lstStyle/>
          <a:p>
            <a:r>
              <a:rPr lang="en-GB" sz="3200" b="1" dirty="0" smtClean="0">
                <a:solidFill>
                  <a:schemeClr val="bg1"/>
                </a:solidFill>
                <a:latin typeface="Arial" pitchFamily="34" charset="0"/>
              </a:rPr>
              <a:t>CHALLENGES</a:t>
            </a:r>
            <a:endParaRPr lang="en-US" sz="3200" b="1" dirty="0">
              <a:solidFill>
                <a:schemeClr val="bg1"/>
              </a:solidFill>
              <a:latin typeface="Arial" pitchFamily="34" charset="0"/>
            </a:endParaRPr>
          </a:p>
        </p:txBody>
      </p:sp>
      <p:sp>
        <p:nvSpPr>
          <p:cNvPr id="23" name="Right Triangle 21"/>
          <p:cNvSpPr/>
          <p:nvPr/>
        </p:nvSpPr>
        <p:spPr>
          <a:xfrm rot="10800000">
            <a:off x="3175" y="1681163"/>
            <a:ext cx="446088" cy="139700"/>
          </a:xfrm>
          <a:prstGeom prst="rtTriangle">
            <a:avLst/>
          </a:prstGeom>
          <a:solidFill>
            <a:srgbClr val="9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MS PGothic" pitchFamily="34" charset="-128"/>
              <a:cs typeface="MS PGothic" pitchFamily="34" charset="-128"/>
            </a:endParaRPr>
          </a:p>
        </p:txBody>
      </p:sp>
      <p:sp>
        <p:nvSpPr>
          <p:cNvPr id="10" name="Marcador de contenido 2"/>
          <p:cNvSpPr txBox="1">
            <a:spLocks/>
          </p:cNvSpPr>
          <p:nvPr/>
        </p:nvSpPr>
        <p:spPr bwMode="auto">
          <a:xfrm>
            <a:off x="3419872" y="980729"/>
            <a:ext cx="5616624"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b="1" kern="0" dirty="0" smtClean="0">
                <a:solidFill>
                  <a:srgbClr val="920000"/>
                </a:solidFill>
                <a:latin typeface="Georgia" pitchFamily="18" charset="0"/>
              </a:rPr>
              <a:t>	Increase role of recommendations and local knowledge to provide and</a:t>
            </a:r>
            <a:endParaRPr kumimoji="0" lang="en-US" b="0" i="0" u="none" strike="noStrike" kern="0" cap="none" spc="0" normalizeH="0" baseline="0" dirty="0" smtClean="0">
              <a:ln>
                <a:noFill/>
              </a:ln>
              <a:solidFill>
                <a:srgbClr val="920000"/>
              </a:solidFill>
              <a:effectLst/>
              <a:uLnTx/>
              <a:uFillTx/>
              <a:latin typeface="Georgia"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1115616" y="2060848"/>
            <a:ext cx="6860565" cy="3977226"/>
          </a:xfrm>
          <a:prstGeom prst="rect">
            <a:avLst/>
          </a:prstGeom>
          <a:noFill/>
          <a:ln w="9525">
            <a:noFill/>
            <a:miter lim="800000"/>
            <a:headEnd/>
            <a:tailEnd/>
          </a:ln>
        </p:spPr>
      </p:pic>
    </p:spTree>
    <p:extLst>
      <p:ext uri="{BB962C8B-B14F-4D97-AF65-F5344CB8AC3E}">
        <p14:creationId xmlns:p14="http://schemas.microsoft.com/office/powerpoint/2010/main" xmlns="" val="3168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12814</TotalTime>
  <Words>621</Words>
  <Application>Microsoft Office PowerPoint</Application>
  <PresentationFormat>Presentación en pantalla (4:3)</PresentationFormat>
  <Paragraphs>79</Paragraphs>
  <Slides>13</Slides>
  <Notes>12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Diseño personalizado</vt:lpstr>
      <vt:lpstr>Diapositiva 0</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0</dc:title>
  <dc:creator>..</dc:creator>
  <cp:lastModifiedBy>Carlos Romero</cp:lastModifiedBy>
  <cp:revision>1079</cp:revision>
  <cp:lastPrinted>2012-09-06T07:59:57Z</cp:lastPrinted>
  <dcterms:created xsi:type="dcterms:W3CDTF">2008-02-29T12:08:15Z</dcterms:created>
  <dcterms:modified xsi:type="dcterms:W3CDTF">2013-06-26T09:14:36Z</dcterms:modified>
</cp:coreProperties>
</file>