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Default Extension="emf" ContentType="image/x-emf"/>
  <Override PartName="/ppt/slideLayouts/slideLayout6.xml" ContentType="application/vnd.openxmlformats-officedocument.presentationml.slideLayou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rels" ContentType="application/vnd.openxmlformats-package.relationships+xml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5"/>
  </p:notesMasterIdLst>
  <p:sldIdLst>
    <p:sldId id="297" r:id="rId2"/>
    <p:sldId id="305" r:id="rId3"/>
    <p:sldId id="306" r:id="rId4"/>
  </p:sldIdLst>
  <p:sldSz cx="10160000" cy="7620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rgbClr val="FF0000"/>
    </p:penClr>
    <p:extLst>
      <p:ext uri="{EC167BDD-8182-4AB7-AECC-EB403E3ABB37}">
        <p14:laserClr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clrMru>
    <a:srgbClr val="969696"/>
    <a:srgbClr val="1F84A1"/>
    <a:srgbClr val="1C7C8D"/>
  </p:clrMru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34596" autoAdjust="0"/>
    <p:restoredTop sz="86400" autoAdjust="0"/>
  </p:normalViewPr>
  <p:slideViewPr>
    <p:cSldViewPr>
      <p:cViewPr>
        <p:scale>
          <a:sx n="66" d="100"/>
          <a:sy n="66" d="100"/>
        </p:scale>
        <p:origin x="-3080" y="-1592"/>
      </p:cViewPr>
      <p:guideLst>
        <p:guide orient="horz" pos="1620"/>
        <p:guide pos="1920"/>
      </p:guideLst>
    </p:cSldViewPr>
  </p:slideViewPr>
  <p:outlineViewPr>
    <p:cViewPr>
      <p:scale>
        <a:sx n="33" d="100"/>
        <a:sy n="33" d="100"/>
      </p:scale>
      <p:origin x="0" y="5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B19F9A-B023-4E34-A7C4-8EF0C13AEB63}" type="datetimeFigureOut">
              <a:rPr lang="nl-NL" smtClean="0"/>
              <a:pPr/>
              <a:t>18-06-2013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B99036-4E38-4948-8945-0B0C6337B79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92348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500" y="1775223"/>
            <a:ext cx="6477000" cy="1225153"/>
          </a:xfrm>
        </p:spPr>
        <p:txBody>
          <a:bodyPr/>
          <a:lstStyle/>
          <a:p>
            <a:r>
              <a:rPr lang="en-US" smtClean="0"/>
              <a:t>Titelstijl van model bewerken</a:t>
            </a:r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143000" y="3238500"/>
            <a:ext cx="5334000" cy="1460897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 smtClean="0"/>
              <a:t>Klik om de titelstijl van het model te bewerken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7F00A-894C-9F45-B7C9-329F2251C5B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56241360"/>
      </p:ext>
    </p:extLst>
  </p:cSld>
  <p:clrMapOvr>
    <a:masterClrMapping/>
  </p:clrMapOvr>
  <p:transition spd="med" advClick="0" advTm="3000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7BC14-D468-EB44-82F2-A59917EDB49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89792488"/>
      </p:ext>
    </p:extLst>
  </p:cSld>
  <p:clrMapOvr>
    <a:masterClrMapping/>
  </p:clrMapOvr>
  <p:transition spd="med" advClick="0" advTm="300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5429250" y="507206"/>
            <a:ext cx="1619250" cy="4573191"/>
          </a:xfrm>
        </p:spPr>
        <p:txBody>
          <a:bodyPr vert="eaVert"/>
          <a:lstStyle/>
          <a:p>
            <a:r>
              <a:rPr lang="en-US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571500" y="507206"/>
            <a:ext cx="4743450" cy="4573191"/>
          </a:xfrm>
        </p:spPr>
        <p:txBody>
          <a:bodyPr vert="eaVert"/>
          <a:lstStyle/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C578B-CD3F-9B43-8292-6FEE0AE20D6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11798167"/>
      </p:ext>
    </p:extLst>
  </p:cSld>
  <p:clrMapOvr>
    <a:masterClrMapping/>
  </p:clrMapOvr>
  <p:transition spd="med" advClick="0" advTm="3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665DB4-EB8A-9F43-8684-7CA61BDDD37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37978681"/>
      </p:ext>
    </p:extLst>
  </p:cSld>
  <p:clrMapOvr>
    <a:masterClrMapping/>
  </p:clrMapOvr>
  <p:transition spd="med" advClick="0" advTm="3000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2456" y="3671888"/>
            <a:ext cx="6477000" cy="11358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2456" y="2421732"/>
            <a:ext cx="6477000" cy="1250156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400"/>
            </a:lvl2pPr>
            <a:lvl3pPr marL="685800" indent="0">
              <a:buNone/>
              <a:defRPr sz="12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  <a:lvl6pPr marL="1714500" indent="0">
              <a:buNone/>
              <a:defRPr sz="1100"/>
            </a:lvl6pPr>
            <a:lvl7pPr marL="2057400" indent="0">
              <a:buNone/>
              <a:defRPr sz="1100"/>
            </a:lvl7pPr>
            <a:lvl8pPr marL="2400300" indent="0">
              <a:buNone/>
              <a:defRPr sz="1100"/>
            </a:lvl8pPr>
            <a:lvl9pPr marL="2743200" indent="0">
              <a:buNone/>
              <a:defRPr sz="11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992208-65AF-F743-B7AF-FD3EE91C24A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34615870"/>
      </p:ext>
    </p:extLst>
  </p:cSld>
  <p:clrMapOvr>
    <a:masterClrMapping/>
  </p:clrMapOvr>
  <p:transition spd="med" advClick="0" advTm="3000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571500" y="1650206"/>
            <a:ext cx="3181350" cy="3430191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3867150" y="1650206"/>
            <a:ext cx="3181350" cy="3430191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18C16-7155-124B-988F-981542401AB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727939"/>
      </p:ext>
    </p:extLst>
  </p:cSld>
  <p:clrMapOvr>
    <a:masterClrMapping/>
  </p:clrMapOvr>
  <p:transition spd="med" advClick="0" advTm="3000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68580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81000" y="1278731"/>
            <a:ext cx="3367088" cy="53340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381000" y="1812132"/>
            <a:ext cx="3367088" cy="3293269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3870723" y="1278731"/>
            <a:ext cx="3368278" cy="53340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3870723" y="1812132"/>
            <a:ext cx="3368278" cy="3293269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CC817-7A5E-C547-BB94-155A1CFA50C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51038296"/>
      </p:ext>
    </p:extLst>
  </p:cSld>
  <p:clrMapOvr>
    <a:masterClrMapping/>
  </p:clrMapOvr>
  <p:transition spd="med" advClick="0" advTm="300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Titelstijl van model bewerken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730E96-F6B7-B548-B2EB-5F32F33C673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72843250"/>
      </p:ext>
    </p:extLst>
  </p:cSld>
  <p:clrMapOvr>
    <a:masterClrMapping/>
  </p:clrMapOvr>
  <p:transition spd="med" advClick="0" advTm="300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8F825-7031-AD42-8828-F71EBD7E219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11599493"/>
      </p:ext>
    </p:extLst>
  </p:cSld>
  <p:clrMapOvr>
    <a:masterClrMapping/>
  </p:clrMapOvr>
  <p:transition spd="med" advClick="0" advTm="300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1" y="227410"/>
            <a:ext cx="2507456" cy="96797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978944" y="227410"/>
            <a:ext cx="4260056" cy="487799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381001" y="1195387"/>
            <a:ext cx="2507456" cy="3910013"/>
          </a:xfrm>
        </p:spPr>
        <p:txBody>
          <a:bodyPr/>
          <a:lstStyle>
            <a:lvl1pPr marL="0" indent="0">
              <a:buNone/>
              <a:defRPr sz="11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49F43F-ADB5-BE4F-8F75-69517749D84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91516449"/>
      </p:ext>
    </p:extLst>
  </p:cSld>
  <p:clrMapOvr>
    <a:masterClrMapping/>
  </p:clrMapOvr>
  <p:transition spd="med" advClick="0" advTm="300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93044" y="4000500"/>
            <a:ext cx="4572000" cy="472679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493044" y="510779"/>
            <a:ext cx="4572000" cy="34290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493044" y="4473178"/>
            <a:ext cx="4572000" cy="670322"/>
          </a:xfrm>
        </p:spPr>
        <p:txBody>
          <a:bodyPr/>
          <a:lstStyle>
            <a:lvl1pPr marL="0" indent="0">
              <a:buNone/>
              <a:defRPr sz="11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4DD274-DB65-8A4D-BA86-10196F60CBA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84644537"/>
      </p:ext>
    </p:extLst>
  </p:cSld>
  <p:clrMapOvr>
    <a:masterClrMapping/>
  </p:clrMapOvr>
  <p:transition spd="med" advClick="0" advTm="3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52450" y="914400"/>
            <a:ext cx="6477000" cy="953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2057401"/>
            <a:ext cx="6477000" cy="3022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71500" y="5206604"/>
            <a:ext cx="1588294" cy="382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>
              <a:defRPr sz="1100"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02706" y="5206604"/>
            <a:ext cx="2414588" cy="382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algn="ctr">
              <a:defRPr sz="1100"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460207" y="5206604"/>
            <a:ext cx="1589485" cy="382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latin typeface="Arial"/>
              </a:defRPr>
            </a:lvl1pPr>
          </a:lstStyle>
          <a:p>
            <a:pPr>
              <a:defRPr/>
            </a:pPr>
            <a:fld id="{96A025A6-6611-AD41-845B-7DDDEDE41D14}" type="slidenum">
              <a:rPr lang="en-US" smtClean="0"/>
              <a:pPr>
                <a:defRPr/>
              </a:pPr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 advTm="3000">
    <p:fad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/>
          <a:ea typeface="ＭＳ Ｐゴシック" pitchFamily="-111" charset="-128"/>
          <a:cs typeface="ＭＳ Ｐゴシック" pitchFamily="-11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charset="0"/>
          <a:ea typeface="ＭＳ Ｐゴシック" pitchFamily="-111" charset="-128"/>
          <a:cs typeface="ＭＳ Ｐゴシック" pitchFamily="-11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charset="0"/>
          <a:ea typeface="ＭＳ Ｐゴシック" pitchFamily="-111" charset="-128"/>
          <a:cs typeface="ＭＳ Ｐゴシック" pitchFamily="-11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charset="0"/>
          <a:ea typeface="ＭＳ Ｐゴシック" pitchFamily="-111" charset="-128"/>
          <a:cs typeface="ＭＳ Ｐゴシック" pitchFamily="-11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charset="0"/>
          <a:ea typeface="ＭＳ Ｐゴシック" pitchFamily="-111" charset="-128"/>
          <a:cs typeface="ＭＳ Ｐゴシック" pitchFamily="-111" charset="-128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/>
          <a:ea typeface="ＭＳ Ｐゴシック" pitchFamily="-111" charset="-128"/>
          <a:cs typeface="ＭＳ Ｐゴシック" pitchFamily="-111" charset="-128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Arial"/>
          <a:ea typeface="ＭＳ Ｐゴシック" charset="-128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Arial"/>
          <a:ea typeface="ＭＳ Ｐゴシック" charset="-128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Arial"/>
          <a:ea typeface="ＭＳ Ｐゴシック" charset="-128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Arial"/>
          <a:ea typeface="ＭＳ Ｐゴシック" charset="-128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ea typeface="ＭＳ Ｐゴシック" charset="-128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ea typeface="ＭＳ Ｐゴシック" charset="-128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ea typeface="ＭＳ Ｐゴシック" charset="-128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nl-NL"/>
      </a:defPPr>
      <a:lvl1pPr marL="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60600" y="2819400"/>
            <a:ext cx="5455774" cy="3363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60400" y="1524000"/>
            <a:ext cx="8978900" cy="3886200"/>
          </a:xfrm>
        </p:spPr>
        <p:txBody>
          <a:bodyPr lIns="0" tIns="0" rIns="0" bIns="0" anchor="t"/>
          <a:lstStyle/>
          <a:p>
            <a:pPr eaLnBrk="1" hangingPunct="1">
              <a:lnSpc>
                <a:spcPct val="95000"/>
              </a:lnSpc>
            </a:pPr>
            <a:r>
              <a:rPr lang="en-US" sz="4000" dirty="0" smtClean="0">
                <a:solidFill>
                  <a:srgbClr val="000000"/>
                </a:solidFill>
                <a:latin typeface="Arial" charset="0"/>
                <a:ea typeface="ＭＳ Ｐゴシック" charset="-128"/>
                <a:cs typeface="ＭＳ Ｐゴシック" charset="-128"/>
              </a:rPr>
              <a:t>Semantic Recruitment Technology </a:t>
            </a:r>
            <a:br>
              <a:rPr lang="en-US" sz="4000" dirty="0" smtClean="0">
                <a:solidFill>
                  <a:srgbClr val="000000"/>
                </a:solidFill>
                <a:latin typeface="Arial" charset="0"/>
                <a:ea typeface="ＭＳ Ｐゴシック" charset="-128"/>
                <a:cs typeface="ＭＳ Ｐゴシック" charset="-128"/>
              </a:rPr>
            </a:br>
            <a:r>
              <a:rPr lang="en-US" sz="4000" dirty="0" smtClean="0">
                <a:solidFill>
                  <a:srgbClr val="000000"/>
                </a:solidFill>
                <a:latin typeface="Arial" charset="0"/>
                <a:ea typeface="ＭＳ Ｐゴシック" charset="-128"/>
                <a:cs typeface="ＭＳ Ｐゴシック" charset="-128"/>
              </a:rPr>
              <a:t>to power the European job market</a:t>
            </a:r>
            <a:br>
              <a:rPr lang="en-US" sz="4000" dirty="0" smtClean="0">
                <a:solidFill>
                  <a:srgbClr val="000000"/>
                </a:solidFill>
                <a:latin typeface="Arial" charset="0"/>
                <a:ea typeface="ＭＳ Ｐゴシック" charset="-128"/>
                <a:cs typeface="ＭＳ Ｐゴシック" charset="-128"/>
              </a:rPr>
            </a:br>
            <a:r>
              <a:rPr lang="en-US" sz="4000" dirty="0" smtClean="0">
                <a:solidFill>
                  <a:srgbClr val="000000"/>
                </a:solidFill>
                <a:latin typeface="Arial" charset="0"/>
                <a:ea typeface="ＭＳ Ｐゴシック" charset="-128"/>
                <a:cs typeface="ＭＳ Ｐゴシック" charset="-128"/>
              </a:rPr>
              <a:t/>
            </a:r>
            <a:br>
              <a:rPr lang="en-US" sz="4000" dirty="0" smtClean="0">
                <a:solidFill>
                  <a:srgbClr val="000000"/>
                </a:solidFill>
                <a:latin typeface="Arial" charset="0"/>
                <a:ea typeface="ＭＳ Ｐゴシック" charset="-128"/>
                <a:cs typeface="ＭＳ Ｐゴシック" charset="-128"/>
              </a:rPr>
            </a:br>
            <a:r>
              <a:rPr lang="en-US" sz="4000" dirty="0" smtClean="0">
                <a:solidFill>
                  <a:srgbClr val="000000"/>
                </a:solidFill>
                <a:latin typeface="Arial" charset="0"/>
                <a:ea typeface="ＭＳ Ｐゴシック" charset="-128"/>
                <a:cs typeface="ＭＳ Ｐゴシック" charset="-128"/>
              </a:rPr>
              <a:t/>
            </a:r>
            <a:br>
              <a:rPr lang="en-US" sz="4000" dirty="0" smtClean="0">
                <a:solidFill>
                  <a:srgbClr val="000000"/>
                </a:solidFill>
                <a:latin typeface="Arial" charset="0"/>
                <a:ea typeface="ＭＳ Ｐゴシック" charset="-128"/>
                <a:cs typeface="ＭＳ Ｐゴシック" charset="-128"/>
              </a:rPr>
            </a:br>
            <a:r>
              <a:rPr lang="en-US" sz="4000" dirty="0" smtClean="0">
                <a:solidFill>
                  <a:srgbClr val="000000"/>
                </a:solidFill>
                <a:latin typeface="Arial" charset="0"/>
                <a:ea typeface="ＭＳ Ｐゴシック" charset="-128"/>
                <a:cs typeface="ＭＳ Ｐゴシック" charset="-128"/>
              </a:rPr>
              <a:t/>
            </a:r>
            <a:br>
              <a:rPr lang="en-US" sz="4000" dirty="0" smtClean="0">
                <a:solidFill>
                  <a:srgbClr val="000000"/>
                </a:solidFill>
                <a:latin typeface="Arial" charset="0"/>
                <a:ea typeface="ＭＳ Ｐゴシック" charset="-128"/>
                <a:cs typeface="ＭＳ Ｐゴシック" charset="-128"/>
              </a:rPr>
            </a:br>
            <a:r>
              <a:rPr lang="en-US" sz="4000" dirty="0" smtClean="0">
                <a:solidFill>
                  <a:srgbClr val="000000"/>
                </a:solidFill>
                <a:latin typeface="Arial" charset="0"/>
                <a:ea typeface="ＭＳ Ｐゴシック" charset="-128"/>
                <a:cs typeface="ＭＳ Ｐゴシック" charset="-128"/>
              </a:rPr>
              <a:t/>
            </a:r>
            <a:br>
              <a:rPr lang="en-US" sz="4000" dirty="0" smtClean="0">
                <a:solidFill>
                  <a:srgbClr val="000000"/>
                </a:solidFill>
                <a:latin typeface="Arial" charset="0"/>
                <a:ea typeface="ＭＳ Ｐゴシック" charset="-128"/>
                <a:cs typeface="ＭＳ Ｐゴシック" charset="-128"/>
              </a:rPr>
            </a:br>
            <a:r>
              <a:rPr lang="en-US" sz="4000" dirty="0" smtClean="0">
                <a:solidFill>
                  <a:srgbClr val="000000"/>
                </a:solidFill>
                <a:latin typeface="Arial" charset="0"/>
                <a:ea typeface="ＭＳ Ｐゴシック" charset="-128"/>
                <a:cs typeface="ＭＳ Ｐゴシック" charset="-128"/>
              </a:rPr>
              <a:t/>
            </a:r>
            <a:br>
              <a:rPr lang="en-US" sz="4000" dirty="0" smtClean="0">
                <a:solidFill>
                  <a:srgbClr val="000000"/>
                </a:solidFill>
                <a:latin typeface="Arial" charset="0"/>
                <a:ea typeface="ＭＳ Ｐゴシック" charset="-128"/>
                <a:cs typeface="ＭＳ Ｐゴシック" charset="-128"/>
              </a:rPr>
            </a:br>
            <a:r>
              <a:rPr lang="en-US" sz="4000" dirty="0" smtClean="0">
                <a:solidFill>
                  <a:srgbClr val="000000"/>
                </a:solidFill>
                <a:latin typeface="Arial" charset="0"/>
                <a:ea typeface="ＭＳ Ｐゴシック" charset="-128"/>
                <a:cs typeface="ＭＳ Ｐゴシック" charset="-128"/>
              </a:rPr>
              <a:t/>
            </a:r>
            <a:br>
              <a:rPr lang="en-US" sz="4000" dirty="0" smtClean="0">
                <a:solidFill>
                  <a:srgbClr val="000000"/>
                </a:solidFill>
                <a:latin typeface="Arial" charset="0"/>
                <a:ea typeface="ＭＳ Ｐゴシック" charset="-128"/>
                <a:cs typeface="ＭＳ Ｐゴシック" charset="-128"/>
              </a:rPr>
            </a:br>
            <a:r>
              <a:rPr lang="en-US" sz="3600" b="1" dirty="0" err="1" smtClean="0">
                <a:solidFill>
                  <a:srgbClr val="000000"/>
                </a:solidFill>
                <a:latin typeface="Arial" charset="0"/>
                <a:ea typeface="ＭＳ Ｐゴシック" charset="-128"/>
                <a:cs typeface="ＭＳ Ｐゴシック" charset="-128"/>
              </a:rPr>
              <a:t>Textkernel</a:t>
            </a:r>
            <a:endParaRPr lang="en-US" sz="3600" b="1" dirty="0" smtClean="0">
              <a:solidFill>
                <a:srgbClr val="000000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3367126" y="6705600"/>
            <a:ext cx="380469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nl-NL" sz="2000" b="1" dirty="0" smtClean="0">
              <a:latin typeface="Arial"/>
              <a:cs typeface="Arial"/>
            </a:endParaRPr>
          </a:p>
          <a:p>
            <a:pPr algn="ctr"/>
            <a:r>
              <a:rPr lang="nl-NL" sz="2000" b="1" dirty="0" err="1" smtClean="0">
                <a:latin typeface="Arial"/>
                <a:cs typeface="Arial"/>
              </a:rPr>
              <a:t>Jakub</a:t>
            </a:r>
            <a:r>
              <a:rPr lang="nl-NL" sz="2000" b="1" dirty="0" smtClean="0">
                <a:latin typeface="Arial"/>
                <a:cs typeface="Arial"/>
              </a:rPr>
              <a:t> </a:t>
            </a:r>
            <a:r>
              <a:rPr lang="nl-NL" sz="2000" b="1" dirty="0" smtClean="0">
                <a:latin typeface="Arial"/>
                <a:cs typeface="Arial"/>
              </a:rPr>
              <a:t>Zavrel, </a:t>
            </a:r>
            <a:r>
              <a:rPr lang="nl-NL" sz="2000" b="1" dirty="0" err="1" smtClean="0">
                <a:latin typeface="Arial"/>
                <a:cs typeface="Arial"/>
              </a:rPr>
              <a:t>Founder</a:t>
            </a:r>
            <a:r>
              <a:rPr lang="nl-NL" sz="2000" b="1" dirty="0" smtClean="0">
                <a:latin typeface="Arial"/>
                <a:cs typeface="Arial"/>
              </a:rPr>
              <a:t> &amp; </a:t>
            </a:r>
            <a:r>
              <a:rPr lang="nl-NL" sz="2000" b="1" dirty="0" smtClean="0">
                <a:latin typeface="Arial"/>
                <a:cs typeface="Arial"/>
              </a:rPr>
              <a:t>CEO</a:t>
            </a:r>
            <a:endParaRPr lang="nl-NL" sz="2000" b="1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mc:AlternateContent>
    <mc:Choice xmlns:mv="urn:schemas-microsoft-com:mac:vml"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med" p14:dur="650" advClick="0" advTm="3000">
        <p:fade/>
      </p:transition>
    </mc:Choice>
    <mc:Fallback>
      <p:transition spd="med" advClick="0" advTm="3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textkernelshirt_DEF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279400" y="4343400"/>
            <a:ext cx="4013200" cy="2835931"/>
          </a:xfrm>
          <a:prstGeom prst="rect">
            <a:avLst/>
          </a:prstGeom>
        </p:spPr>
      </p:pic>
      <p:pic>
        <p:nvPicPr>
          <p:cNvPr id="3" name="Afbeelding 6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04226" y="1208411"/>
            <a:ext cx="5455774" cy="3363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kstvak 3"/>
          <p:cNvSpPr txBox="1"/>
          <p:nvPr/>
        </p:nvSpPr>
        <p:spPr>
          <a:xfrm>
            <a:off x="203200" y="1143000"/>
            <a:ext cx="4114800" cy="3086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GB" sz="1200" b="1" dirty="0" err="1" smtClean="0">
                <a:latin typeface="Arial" charset="0"/>
                <a:ea typeface="Arial" charset="0"/>
                <a:cs typeface="Arial" charset="0"/>
              </a:rPr>
              <a:t>Textkernel</a:t>
            </a:r>
            <a:r>
              <a:rPr lang="en-GB" sz="1200" b="1" dirty="0" smtClean="0">
                <a:latin typeface="Arial" charset="0"/>
                <a:ea typeface="Arial" charset="0"/>
                <a:cs typeface="Arial" charset="0"/>
              </a:rPr>
              <a:t>: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GB" sz="1200" dirty="0" smtClean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Arial"/>
              <a:buChar char="•"/>
            </a:pPr>
            <a:r>
              <a:rPr lang="en-GB" sz="1200" dirty="0" smtClean="0">
                <a:latin typeface="Arial" charset="0"/>
                <a:ea typeface="Arial" charset="0"/>
                <a:cs typeface="Arial" charset="0"/>
              </a:rPr>
              <a:t> Spinoff from R&amp;D in machine learning and language technology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Arial"/>
              <a:buChar char="•"/>
            </a:pPr>
            <a:endParaRPr lang="en-GB" sz="1200" dirty="0" smtClean="0">
              <a:latin typeface="Arial" charset="0"/>
              <a:ea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Arial"/>
              <a:buChar char="•"/>
            </a:pPr>
            <a:r>
              <a:rPr lang="en-GB" sz="1200" dirty="0" smtClean="0">
                <a:latin typeface="Arial" charset="0"/>
                <a:ea typeface="Arial" charset="0"/>
                <a:cs typeface="Arial" charset="0"/>
              </a:rPr>
              <a:t> Founded 2001, offices in Amsterdam (HQ), Frankfurt, Paris, </a:t>
            </a:r>
            <a:r>
              <a:rPr lang="en-US" sz="1200" dirty="0" smtClean="0">
                <a:latin typeface="Arial" charset="0"/>
                <a:ea typeface="Arial" charset="0"/>
                <a:cs typeface="Arial" charset="0"/>
              </a:rPr>
              <a:t>40 employees; strong R&amp;D focus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Arial"/>
              <a:buChar char="•"/>
            </a:pPr>
            <a:endParaRPr lang="en-US" sz="1200" dirty="0" smtClean="0">
              <a:latin typeface="Arial" charset="0"/>
              <a:ea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Arial"/>
              <a:buChar char="•"/>
            </a:pPr>
            <a:r>
              <a:rPr lang="en-US" sz="1200" dirty="0" smtClean="0">
                <a:latin typeface="Arial" charset="0"/>
                <a:ea typeface="Arial" charset="0"/>
                <a:cs typeface="Arial" charset="0"/>
              </a:rPr>
              <a:t> Management owned: </a:t>
            </a:r>
            <a:r>
              <a:rPr lang="en-US" sz="1200" dirty="0" err="1" smtClean="0">
                <a:latin typeface="Arial" charset="0"/>
                <a:ea typeface="Arial" charset="0"/>
                <a:cs typeface="Arial" charset="0"/>
              </a:rPr>
              <a:t>Jakub</a:t>
            </a:r>
            <a:r>
              <a:rPr lang="en-US" sz="12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200" dirty="0" err="1" smtClean="0">
                <a:latin typeface="Arial" charset="0"/>
                <a:ea typeface="Arial" charset="0"/>
                <a:cs typeface="Arial" charset="0"/>
              </a:rPr>
              <a:t>Zavrel</a:t>
            </a:r>
            <a:r>
              <a:rPr lang="en-US" sz="1200" dirty="0" smtClean="0">
                <a:latin typeface="Arial" charset="0"/>
                <a:ea typeface="Arial" charset="0"/>
                <a:cs typeface="Arial" charset="0"/>
              </a:rPr>
              <a:t> (CEO), Gerard </a:t>
            </a:r>
            <a:r>
              <a:rPr lang="en-US" sz="1200" dirty="0" err="1" smtClean="0">
                <a:latin typeface="Arial" charset="0"/>
                <a:ea typeface="Arial" charset="0"/>
                <a:cs typeface="Arial" charset="0"/>
              </a:rPr>
              <a:t>Mulder</a:t>
            </a:r>
            <a:r>
              <a:rPr lang="en-US" sz="1200" dirty="0" smtClean="0">
                <a:latin typeface="Arial" charset="0"/>
                <a:ea typeface="Arial" charset="0"/>
                <a:cs typeface="Arial" charset="0"/>
              </a:rPr>
              <a:t> (CCO), </a:t>
            </a:r>
            <a:r>
              <a:rPr lang="en-US" sz="1200" dirty="0" err="1" smtClean="0">
                <a:latin typeface="Arial" charset="0"/>
                <a:ea typeface="Arial" charset="0"/>
                <a:cs typeface="Arial" charset="0"/>
              </a:rPr>
              <a:t>Remko</a:t>
            </a:r>
            <a:r>
              <a:rPr lang="en-US" sz="12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200" dirty="0" err="1" smtClean="0">
                <a:latin typeface="Arial" charset="0"/>
                <a:ea typeface="Arial" charset="0"/>
                <a:cs typeface="Arial" charset="0"/>
              </a:rPr>
              <a:t>Bonnema</a:t>
            </a:r>
            <a:r>
              <a:rPr lang="en-US" sz="1200" dirty="0" smtClean="0">
                <a:latin typeface="Arial" charset="0"/>
                <a:ea typeface="Arial" charset="0"/>
                <a:cs typeface="Arial" charset="0"/>
              </a:rPr>
              <a:t> (CTO), </a:t>
            </a:r>
            <a:r>
              <a:rPr lang="en-US" sz="1200" dirty="0" err="1" smtClean="0">
                <a:latin typeface="Arial" charset="0"/>
                <a:ea typeface="Arial" charset="0"/>
                <a:cs typeface="Arial" charset="0"/>
              </a:rPr>
              <a:t>Joost</a:t>
            </a:r>
            <a:r>
              <a:rPr lang="en-US" sz="12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200" dirty="0" err="1" smtClean="0">
                <a:latin typeface="Arial" charset="0"/>
                <a:ea typeface="Arial" charset="0"/>
                <a:cs typeface="Arial" charset="0"/>
              </a:rPr>
              <a:t>Verschoor</a:t>
            </a:r>
            <a:r>
              <a:rPr lang="en-US" sz="1200" dirty="0" smtClean="0">
                <a:latin typeface="Arial" charset="0"/>
                <a:ea typeface="Arial" charset="0"/>
                <a:cs typeface="Arial" charset="0"/>
              </a:rPr>
              <a:t> (COO).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Arial"/>
              <a:buChar char="•"/>
            </a:pPr>
            <a:endParaRPr lang="en-US" sz="1200" dirty="0" smtClean="0">
              <a:latin typeface="Arial" charset="0"/>
              <a:ea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Arial"/>
              <a:buChar char="•"/>
            </a:pPr>
            <a:r>
              <a:rPr lang="en-US" sz="1200" dirty="0" smtClean="0">
                <a:latin typeface="Arial" charset="0"/>
                <a:ea typeface="Arial" charset="0"/>
                <a:cs typeface="Arial" charset="0"/>
              </a:rPr>
              <a:t> Deloitte </a:t>
            </a:r>
            <a:r>
              <a:rPr lang="en-US" sz="1200" i="1" dirty="0" smtClean="0">
                <a:latin typeface="Arial" charset="0"/>
                <a:ea typeface="Arial" charset="0"/>
                <a:cs typeface="Arial" charset="0"/>
              </a:rPr>
              <a:t>Fast 50 </a:t>
            </a:r>
            <a:r>
              <a:rPr lang="en-US" sz="1200" dirty="0" smtClean="0">
                <a:latin typeface="Arial" charset="0"/>
                <a:ea typeface="Arial" charset="0"/>
                <a:cs typeface="Arial" charset="0"/>
              </a:rPr>
              <a:t>2007, 2010. 2013 target &gt;4M€ revenue.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Arial"/>
              <a:buChar char="•"/>
            </a:pPr>
            <a:endParaRPr lang="en-US" sz="1200" dirty="0" smtClean="0">
              <a:latin typeface="Arial" charset="0"/>
              <a:ea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Arial"/>
              <a:buChar char="•"/>
            </a:pPr>
            <a:r>
              <a:rPr lang="en-US" sz="1200" dirty="0" smtClean="0">
                <a:latin typeface="Arial" charset="0"/>
                <a:ea typeface="Arial" charset="0"/>
                <a:cs typeface="Arial" charset="0"/>
              </a:rPr>
              <a:t> Core technology advantage: </a:t>
            </a:r>
            <a:br>
              <a:rPr lang="en-US" sz="1200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200" dirty="0" smtClean="0">
                <a:latin typeface="Arial" charset="0"/>
                <a:ea typeface="Arial" charset="0"/>
                <a:cs typeface="Arial" charset="0"/>
              </a:rPr>
              <a:t>  Understanding unstructured text data.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Arial"/>
              <a:buChar char="•"/>
            </a:pPr>
            <a:endParaRPr lang="en-US" sz="1200" dirty="0" smtClean="0">
              <a:latin typeface="Arial" charset="0"/>
              <a:ea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Arial"/>
              <a:buChar char="•"/>
            </a:pPr>
            <a:r>
              <a:rPr lang="en-US" sz="1200" dirty="0" smtClean="0">
                <a:latin typeface="Arial" charset="0"/>
                <a:ea typeface="Arial" charset="0"/>
                <a:cs typeface="Arial" charset="0"/>
              </a:rPr>
              <a:t> Global competitive advantage: multi-lingual</a:t>
            </a:r>
            <a:endParaRPr lang="en-GB" sz="1200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4622800" y="4343400"/>
            <a:ext cx="5537200" cy="29207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en-GB" sz="1200" b="1" dirty="0" smtClean="0">
                <a:latin typeface="Arial" charset="0"/>
                <a:ea typeface="Arial" charset="0"/>
                <a:cs typeface="Arial" charset="0"/>
              </a:rPr>
              <a:t>Market: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Tx/>
              <a:buNone/>
            </a:pPr>
            <a:endParaRPr lang="en-GB" sz="1200" dirty="0" smtClean="0">
              <a:latin typeface="Arial" charset="0"/>
              <a:ea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Arial"/>
              <a:buChar char="•"/>
            </a:pPr>
            <a:r>
              <a:rPr lang="en-GB" sz="12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nl-NL" sz="1200" dirty="0" smtClean="0">
                <a:latin typeface="Arial" charset="0"/>
                <a:ea typeface="Arial" charset="0"/>
                <a:cs typeface="Arial" charset="0"/>
              </a:rPr>
              <a:t>Job boards, </a:t>
            </a:r>
            <a:r>
              <a:rPr lang="nl-NL" sz="1200" dirty="0" err="1" smtClean="0">
                <a:latin typeface="Arial" charset="0"/>
                <a:ea typeface="Arial" charset="0"/>
                <a:cs typeface="Arial" charset="0"/>
              </a:rPr>
              <a:t>Recruitment</a:t>
            </a:r>
            <a:r>
              <a:rPr lang="nl-NL" sz="1200" dirty="0" smtClean="0">
                <a:latin typeface="Arial" charset="0"/>
                <a:ea typeface="Arial" charset="0"/>
                <a:cs typeface="Arial" charset="0"/>
              </a:rPr>
              <a:t> Software, </a:t>
            </a:r>
            <a:r>
              <a:rPr lang="nl-NL" sz="1200" dirty="0" err="1" smtClean="0">
                <a:latin typeface="Arial" charset="0"/>
                <a:ea typeface="Arial" charset="0"/>
                <a:cs typeface="Arial" charset="0"/>
              </a:rPr>
              <a:t>Staffing</a:t>
            </a:r>
            <a:r>
              <a:rPr lang="nl-NL" sz="1200" dirty="0" smtClean="0">
                <a:latin typeface="Arial" charset="0"/>
                <a:ea typeface="Arial" charset="0"/>
                <a:cs typeface="Arial" charset="0"/>
              </a:rPr>
              <a:t> and </a:t>
            </a:r>
            <a:r>
              <a:rPr lang="nl-NL" sz="1200" dirty="0" err="1" smtClean="0">
                <a:latin typeface="Arial" charset="0"/>
                <a:ea typeface="Arial" charset="0"/>
                <a:cs typeface="Arial" charset="0"/>
              </a:rPr>
              <a:t>recruitment</a:t>
            </a:r>
            <a:r>
              <a:rPr lang="nl-NL" sz="1200" dirty="0" smtClean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nl-NL" sz="1200" dirty="0" err="1" smtClean="0">
                <a:latin typeface="Arial" charset="0"/>
                <a:ea typeface="Arial" charset="0"/>
                <a:cs typeface="Arial" charset="0"/>
              </a:rPr>
              <a:t>Mobility</a:t>
            </a:r>
            <a:r>
              <a:rPr lang="nl-NL" sz="1200" dirty="0" smtClean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nl-NL" sz="1200" dirty="0" err="1" smtClean="0">
                <a:latin typeface="Arial" charset="0"/>
                <a:ea typeface="Arial" charset="0"/>
                <a:cs typeface="Arial" charset="0"/>
              </a:rPr>
              <a:t>Large</a:t>
            </a:r>
            <a:r>
              <a:rPr lang="nl-NL" sz="12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nl-NL" sz="1200" dirty="0" err="1" smtClean="0">
                <a:latin typeface="Arial" charset="0"/>
                <a:ea typeface="Arial" charset="0"/>
                <a:cs typeface="Arial" charset="0"/>
              </a:rPr>
              <a:t>Employers</a:t>
            </a:r>
            <a:endParaRPr lang="nl-NL" sz="1200" dirty="0" smtClean="0">
              <a:latin typeface="Arial" charset="0"/>
              <a:ea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Arial"/>
              <a:buChar char="•"/>
            </a:pPr>
            <a:endParaRPr lang="en-GB" sz="1200" dirty="0" smtClean="0">
              <a:latin typeface="Arial" charset="0"/>
              <a:ea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Arial"/>
              <a:buChar char="•"/>
            </a:pPr>
            <a:r>
              <a:rPr lang="en-GB" sz="1200" dirty="0" smtClean="0">
                <a:latin typeface="Arial" charset="0"/>
                <a:ea typeface="Arial" charset="0"/>
                <a:cs typeface="Arial" charset="0"/>
              </a:rPr>
              <a:t> Recurring (</a:t>
            </a:r>
            <a:r>
              <a:rPr lang="en-GB" sz="1200" dirty="0" err="1" smtClean="0">
                <a:latin typeface="Arial" charset="0"/>
                <a:ea typeface="Arial" charset="0"/>
                <a:cs typeface="Arial" charset="0"/>
              </a:rPr>
              <a:t>SaaS</a:t>
            </a:r>
            <a:r>
              <a:rPr lang="en-GB" sz="1200" dirty="0" smtClean="0">
                <a:latin typeface="Arial" charset="0"/>
                <a:ea typeface="Arial" charset="0"/>
                <a:cs typeface="Arial" charset="0"/>
              </a:rPr>
              <a:t> + on premise) license income: 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Arial"/>
              <a:buChar char="•"/>
            </a:pPr>
            <a:endParaRPr lang="en-GB" sz="1200" dirty="0" smtClean="0"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90000"/>
              </a:lnSpc>
              <a:buClr>
                <a:schemeClr val="tx1"/>
              </a:buClr>
              <a:buFont typeface="Arial"/>
              <a:buChar char="•"/>
            </a:pPr>
            <a:r>
              <a:rPr lang="en-GB" sz="1200" dirty="0" smtClean="0">
                <a:latin typeface="Arial" charset="0"/>
                <a:ea typeface="Arial" charset="0"/>
                <a:cs typeface="Arial" charset="0"/>
              </a:rPr>
              <a:t> Multi-lingual tools (</a:t>
            </a:r>
            <a:r>
              <a:rPr lang="en-GB" sz="1200" b="1" dirty="0" smtClean="0">
                <a:latin typeface="Arial" charset="0"/>
                <a:ea typeface="Arial" charset="0"/>
                <a:cs typeface="Arial" charset="0"/>
              </a:rPr>
              <a:t>15 languages</a:t>
            </a:r>
            <a:r>
              <a:rPr lang="en-GB" sz="1200" dirty="0" smtClean="0">
                <a:latin typeface="Arial" charset="0"/>
                <a:ea typeface="Arial" charset="0"/>
                <a:cs typeface="Arial" charset="0"/>
              </a:rPr>
              <a:t>) to extract CVs and jobs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buFont typeface="Arial"/>
              <a:buChar char="•"/>
            </a:pPr>
            <a:endParaRPr lang="en-GB" sz="1200" dirty="0" smtClean="0"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90000"/>
              </a:lnSpc>
              <a:buClr>
                <a:schemeClr val="tx1"/>
              </a:buClr>
              <a:buFont typeface="Arial"/>
              <a:buChar char="•"/>
            </a:pPr>
            <a:r>
              <a:rPr lang="en-GB" sz="12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GB" sz="1200" dirty="0" err="1" smtClean="0">
                <a:latin typeface="Arial" charset="0"/>
                <a:ea typeface="Arial" charset="0"/>
                <a:cs typeface="Arial" charset="0"/>
              </a:rPr>
              <a:t>Jobfeed</a:t>
            </a:r>
            <a:r>
              <a:rPr lang="en-GB" sz="1200" dirty="0" smtClean="0">
                <a:latin typeface="Arial" charset="0"/>
                <a:ea typeface="Arial" charset="0"/>
                <a:cs typeface="Arial" charset="0"/>
              </a:rPr>
              <a:t>: largest </a:t>
            </a:r>
            <a:r>
              <a:rPr lang="nl-NL" sz="1200" dirty="0" err="1" smtClean="0">
                <a:latin typeface="Arial" charset="0"/>
                <a:ea typeface="Arial" charset="0"/>
                <a:cs typeface="Arial" charset="0"/>
              </a:rPr>
              <a:t>real</a:t>
            </a:r>
            <a:r>
              <a:rPr lang="nl-NL" sz="1200" dirty="0" smtClean="0">
                <a:latin typeface="Arial" charset="0"/>
                <a:ea typeface="Arial" charset="0"/>
                <a:cs typeface="Arial" charset="0"/>
              </a:rPr>
              <a:t> time DB </a:t>
            </a:r>
            <a:r>
              <a:rPr lang="nl-NL" sz="1200" dirty="0" err="1" smtClean="0">
                <a:latin typeface="Arial" charset="0"/>
                <a:ea typeface="Arial" charset="0"/>
                <a:cs typeface="Arial" charset="0"/>
              </a:rPr>
              <a:t>for</a:t>
            </a:r>
            <a:r>
              <a:rPr lang="nl-NL" sz="1200" dirty="0" smtClean="0">
                <a:latin typeface="Arial" charset="0"/>
                <a:ea typeface="Arial" charset="0"/>
                <a:cs typeface="Arial" charset="0"/>
              </a:rPr>
              <a:t> job </a:t>
            </a:r>
            <a:r>
              <a:rPr lang="nl-NL" sz="1200" dirty="0" err="1" smtClean="0">
                <a:latin typeface="Arial" charset="0"/>
                <a:ea typeface="Arial" charset="0"/>
                <a:cs typeface="Arial" charset="0"/>
              </a:rPr>
              <a:t>market</a:t>
            </a:r>
            <a:r>
              <a:rPr lang="nl-NL" sz="12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nl-NL" sz="1200" dirty="0" err="1" smtClean="0">
                <a:latin typeface="Arial" charset="0"/>
                <a:ea typeface="Arial" charset="0"/>
                <a:cs typeface="Arial" charset="0"/>
              </a:rPr>
              <a:t>analysis</a:t>
            </a:r>
            <a:r>
              <a:rPr lang="nl-NL" sz="1200" dirty="0" smtClean="0">
                <a:latin typeface="Arial" charset="0"/>
                <a:ea typeface="Arial" charset="0"/>
                <a:cs typeface="Arial" charset="0"/>
              </a:rPr>
              <a:t> (</a:t>
            </a:r>
            <a:r>
              <a:rPr lang="nl-NL" sz="1200" b="1" dirty="0" smtClean="0">
                <a:latin typeface="Arial" charset="0"/>
                <a:ea typeface="Arial" charset="0"/>
                <a:cs typeface="Arial" charset="0"/>
              </a:rPr>
              <a:t>NL, DE, FR, IT</a:t>
            </a:r>
            <a:r>
              <a:rPr lang="nl-NL" sz="1200" dirty="0" smtClean="0">
                <a:latin typeface="Arial" charset="0"/>
                <a:ea typeface="Arial" charset="0"/>
                <a:cs typeface="Arial" charset="0"/>
              </a:rPr>
              <a:t>)</a:t>
            </a:r>
            <a:endParaRPr lang="en-GB" sz="1200" dirty="0" smtClean="0">
              <a:latin typeface="Arial" charset="0"/>
              <a:ea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Arial"/>
              <a:buChar char="•"/>
            </a:pPr>
            <a:endParaRPr lang="en-GB" sz="1200" dirty="0" smtClean="0"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90000"/>
              </a:lnSpc>
              <a:buClr>
                <a:schemeClr val="tx1"/>
              </a:buClr>
              <a:buFont typeface="Arial"/>
              <a:buChar char="•"/>
            </a:pPr>
            <a:r>
              <a:rPr lang="en-GB" sz="1200" dirty="0" smtClean="0">
                <a:latin typeface="Arial" charset="0"/>
                <a:ea typeface="Arial" charset="0"/>
                <a:cs typeface="Arial" charset="0"/>
              </a:rPr>
              <a:t> Search</a:t>
            </a:r>
            <a:r>
              <a:rPr lang="en-GB" sz="1200" dirty="0" smtClean="0">
                <a:latin typeface="Arial" charset="0"/>
                <a:ea typeface="Arial" charset="0"/>
                <a:cs typeface="Arial" charset="0"/>
              </a:rPr>
              <a:t>! &amp; Match! to connect people and jobs</a:t>
            </a:r>
            <a:r>
              <a:rPr lang="en-GB" sz="1200" dirty="0" smtClean="0">
                <a:latin typeface="Arial" charset="0"/>
                <a:ea typeface="Arial" charset="0"/>
                <a:cs typeface="Arial" charset="0"/>
              </a:rPr>
              <a:t> (</a:t>
            </a:r>
            <a:r>
              <a:rPr lang="en-GB" sz="1200" b="1" dirty="0" smtClean="0">
                <a:latin typeface="Arial" charset="0"/>
                <a:ea typeface="Arial" charset="0"/>
                <a:cs typeface="Arial" charset="0"/>
              </a:rPr>
              <a:t>EN, FR, DE, NL</a:t>
            </a:r>
            <a:r>
              <a:rPr lang="en-GB" sz="1200" dirty="0" smtClean="0">
                <a:latin typeface="Arial" charset="0"/>
                <a:ea typeface="Arial" charset="0"/>
                <a:cs typeface="Arial" charset="0"/>
              </a:rPr>
              <a:t>)</a:t>
            </a:r>
            <a:endParaRPr lang="nl-NL" sz="1200" dirty="0" smtClean="0">
              <a:latin typeface="Arial" charset="0"/>
              <a:ea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Arial"/>
              <a:buChar char="•"/>
            </a:pPr>
            <a:endParaRPr lang="nl-NL" sz="1200" dirty="0" smtClean="0">
              <a:latin typeface="Arial" charset="0"/>
              <a:ea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Arial"/>
              <a:buChar char="•"/>
            </a:pPr>
            <a:r>
              <a:rPr lang="nl-NL" sz="12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nl-NL" sz="1200" dirty="0" err="1" smtClean="0">
                <a:latin typeface="Arial" charset="0"/>
                <a:ea typeface="Arial" charset="0"/>
                <a:cs typeface="Arial" charset="0"/>
              </a:rPr>
              <a:t>Customers</a:t>
            </a:r>
            <a:r>
              <a:rPr lang="nl-NL" sz="1200" dirty="0" smtClean="0">
                <a:latin typeface="Arial" charset="0"/>
                <a:ea typeface="Arial" charset="0"/>
                <a:cs typeface="Arial" charset="0"/>
              </a:rPr>
              <a:t>: UWV,</a:t>
            </a:r>
            <a:r>
              <a:rPr lang="nl-NL" sz="12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nl-NL" sz="1200" dirty="0" err="1" smtClean="0">
                <a:latin typeface="Arial" charset="0"/>
                <a:ea typeface="Arial" charset="0"/>
                <a:cs typeface="Arial" charset="0"/>
              </a:rPr>
              <a:t>Pole</a:t>
            </a:r>
            <a:r>
              <a:rPr lang="nl-NL" sz="12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nl-NL" sz="1200" dirty="0" err="1" smtClean="0">
                <a:latin typeface="Arial" charset="0"/>
                <a:ea typeface="Arial" charset="0"/>
                <a:cs typeface="Arial" charset="0"/>
              </a:rPr>
              <a:t>Emploi</a:t>
            </a:r>
            <a:r>
              <a:rPr lang="nl-NL" sz="1200" dirty="0" smtClean="0">
                <a:latin typeface="Arial" charset="0"/>
                <a:ea typeface="Arial" charset="0"/>
                <a:cs typeface="Arial" charset="0"/>
              </a:rPr>
              <a:t>, CBS</a:t>
            </a:r>
            <a:r>
              <a:rPr lang="nl-NL" sz="1200" dirty="0" smtClean="0">
                <a:latin typeface="Arial" charset="0"/>
                <a:ea typeface="Arial" charset="0"/>
                <a:cs typeface="Arial" charset="0"/>
              </a:rPr>
              <a:t>, Adecco, Randstad, Monster, </a:t>
            </a:r>
            <a:r>
              <a:rPr lang="nl-NL" sz="1200" dirty="0" err="1" smtClean="0">
                <a:latin typeface="Arial" charset="0"/>
                <a:ea typeface="Arial" charset="0"/>
                <a:cs typeface="Arial" charset="0"/>
              </a:rPr>
              <a:t>Stepstone</a:t>
            </a:r>
            <a:r>
              <a:rPr lang="nl-NL" sz="1200" dirty="0" smtClean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nl-NL" sz="1200" dirty="0" err="1" smtClean="0">
                <a:latin typeface="Arial" charset="0"/>
                <a:ea typeface="Arial" charset="0"/>
                <a:cs typeface="Arial" charset="0"/>
              </a:rPr>
              <a:t>Axa</a:t>
            </a:r>
            <a:r>
              <a:rPr lang="nl-NL" sz="1200" dirty="0" smtClean="0">
                <a:latin typeface="Arial" charset="0"/>
                <a:ea typeface="Arial" charset="0"/>
                <a:cs typeface="Arial" charset="0"/>
              </a:rPr>
              <a:t>, Philips</a:t>
            </a:r>
            <a:r>
              <a:rPr lang="nl-NL" sz="1200" dirty="0" smtClean="0">
                <a:latin typeface="Arial" charset="0"/>
                <a:ea typeface="Arial" charset="0"/>
                <a:cs typeface="Arial" charset="0"/>
              </a:rPr>
              <a:t>, Robert Bosch </a:t>
            </a:r>
            <a:r>
              <a:rPr lang="nl-NL" sz="1200" dirty="0" err="1" smtClean="0">
                <a:latin typeface="Arial" charset="0"/>
                <a:ea typeface="Arial" charset="0"/>
                <a:cs typeface="Arial" charset="0"/>
              </a:rPr>
              <a:t>etc.</a:t>
            </a:r>
            <a:r>
              <a:rPr lang="nl-NL" sz="1200" dirty="0" smtClean="0">
                <a:latin typeface="Arial" charset="0"/>
                <a:ea typeface="Arial" charset="0"/>
                <a:cs typeface="Arial" charset="0"/>
              </a:rPr>
              <a:t> (350 direct, 2000+ indirect), 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Arial"/>
              <a:buChar char="•"/>
            </a:pPr>
            <a:endParaRPr lang="nl-NL" sz="1200" dirty="0" smtClean="0">
              <a:latin typeface="Arial" charset="0"/>
              <a:ea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Arial"/>
              <a:buChar char="•"/>
            </a:pPr>
            <a:r>
              <a:rPr lang="nl-NL" sz="12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nl-NL" sz="1200" dirty="0" err="1" smtClean="0">
                <a:latin typeface="Arial" charset="0"/>
                <a:ea typeface="Arial" charset="0"/>
                <a:cs typeface="Arial" charset="0"/>
              </a:rPr>
              <a:t>Large</a:t>
            </a:r>
            <a:r>
              <a:rPr lang="nl-NL" sz="1200" dirty="0" smtClean="0">
                <a:latin typeface="Arial" charset="0"/>
                <a:ea typeface="Arial" charset="0"/>
                <a:cs typeface="Arial" charset="0"/>
              </a:rPr>
              <a:t> partner </a:t>
            </a:r>
            <a:r>
              <a:rPr lang="nl-NL" sz="1200" dirty="0" err="1" smtClean="0">
                <a:latin typeface="Arial" charset="0"/>
                <a:ea typeface="Arial" charset="0"/>
                <a:cs typeface="Arial" charset="0"/>
              </a:rPr>
              <a:t>network</a:t>
            </a:r>
            <a:r>
              <a:rPr lang="nl-NL" sz="1200" dirty="0" smtClean="0">
                <a:latin typeface="Arial" charset="0"/>
                <a:ea typeface="Arial" charset="0"/>
                <a:cs typeface="Arial" charset="0"/>
              </a:rPr>
              <a:t> (HR &amp; </a:t>
            </a:r>
            <a:r>
              <a:rPr lang="nl-NL" sz="1200" dirty="0" err="1" smtClean="0">
                <a:latin typeface="Arial" charset="0"/>
                <a:ea typeface="Arial" charset="0"/>
                <a:cs typeface="Arial" charset="0"/>
              </a:rPr>
              <a:t>recruitment</a:t>
            </a:r>
            <a:r>
              <a:rPr lang="nl-NL" sz="1200" dirty="0" smtClean="0">
                <a:latin typeface="Arial" charset="0"/>
                <a:ea typeface="Arial" charset="0"/>
                <a:cs typeface="Arial" charset="0"/>
              </a:rPr>
              <a:t> software)</a:t>
            </a:r>
            <a:r>
              <a:rPr lang="nl-NL" sz="1200" dirty="0" smtClean="0">
                <a:latin typeface="Arial" charset="0"/>
                <a:ea typeface="Arial" charset="0"/>
                <a:cs typeface="Arial" charset="0"/>
              </a:rPr>
              <a:t> 50</a:t>
            </a:r>
            <a:r>
              <a:rPr lang="nl-NL" sz="1200" dirty="0" smtClean="0">
                <a:latin typeface="Arial" charset="0"/>
                <a:ea typeface="Arial" charset="0"/>
                <a:cs typeface="Arial" charset="0"/>
              </a:rPr>
              <a:t>%</a:t>
            </a:r>
            <a:r>
              <a:rPr lang="nl-NL" sz="1200" dirty="0" smtClean="0">
                <a:latin typeface="Arial" charset="0"/>
                <a:ea typeface="Arial" charset="0"/>
                <a:cs typeface="Arial" charset="0"/>
              </a:rPr>
              <a:t> of </a:t>
            </a:r>
            <a:r>
              <a:rPr lang="nl-NL" sz="1200" dirty="0" err="1" smtClean="0">
                <a:latin typeface="Arial" charset="0"/>
                <a:ea typeface="Arial" charset="0"/>
                <a:cs typeface="Arial" charset="0"/>
              </a:rPr>
              <a:t>sales</a:t>
            </a:r>
            <a:endParaRPr lang="en-GB" sz="1200" dirty="0" smtClean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mc:AlternateContent>
    <mc:Choice xmlns:mv="urn:schemas-microsoft-com:mac:vml"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med" p14:dur="650" advClick="0" advTm="3000">
        <p:fade/>
      </p:transition>
    </mc:Choice>
    <mc:Fallback>
      <p:transition spd="med" advClick="0" advTm="3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400" b="1" dirty="0" err="1" smtClean="0"/>
              <a:t>Lessons</a:t>
            </a:r>
            <a:r>
              <a:rPr lang="nl-NL" sz="2400" b="1" dirty="0" smtClean="0"/>
              <a:t> </a:t>
            </a:r>
            <a:r>
              <a:rPr lang="nl-NL" sz="2400" b="1" dirty="0" err="1" smtClean="0"/>
              <a:t>Learned</a:t>
            </a:r>
            <a:r>
              <a:rPr lang="nl-NL" sz="2400" b="1" dirty="0" smtClean="0"/>
              <a:t> </a:t>
            </a:r>
            <a:r>
              <a:rPr lang="nl-NL" sz="2400" b="1" dirty="0" err="1" smtClean="0"/>
              <a:t>from</a:t>
            </a:r>
            <a:r>
              <a:rPr lang="nl-NL" sz="2400" b="1" dirty="0" smtClean="0"/>
              <a:t> Textkernel</a:t>
            </a:r>
            <a:endParaRPr lang="nl-NL" sz="24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84200" y="1676401"/>
            <a:ext cx="9220200" cy="2666999"/>
          </a:xfrm>
        </p:spPr>
        <p:txBody>
          <a:bodyPr/>
          <a:lstStyle/>
          <a:p>
            <a:r>
              <a:rPr lang="nl-NL" sz="2000" b="1" dirty="0" err="1" smtClean="0"/>
              <a:t>Multi-lingual</a:t>
            </a:r>
            <a:r>
              <a:rPr lang="nl-NL" sz="2000" b="1" dirty="0" smtClean="0"/>
              <a:t> product </a:t>
            </a:r>
            <a:r>
              <a:rPr lang="nl-NL" sz="2000" b="1" dirty="0" err="1" smtClean="0"/>
              <a:t>development</a:t>
            </a:r>
            <a:r>
              <a:rPr lang="nl-NL" sz="2000" b="1" dirty="0" smtClean="0"/>
              <a:t> </a:t>
            </a:r>
            <a:r>
              <a:rPr lang="nl-NL" sz="2000" b="1" dirty="0" err="1" smtClean="0"/>
              <a:t>costs</a:t>
            </a:r>
            <a:endParaRPr lang="nl-NL" sz="2000" b="1" dirty="0" smtClean="0"/>
          </a:p>
          <a:p>
            <a:pPr lvl="1"/>
            <a:r>
              <a:rPr lang="nl-NL" sz="2000" dirty="0" smtClean="0"/>
              <a:t>Start</a:t>
            </a:r>
            <a:r>
              <a:rPr lang="nl-NL" sz="2000" dirty="0" smtClean="0"/>
              <a:t> a </a:t>
            </a:r>
            <a:r>
              <a:rPr lang="nl-NL" sz="2000" dirty="0" err="1" smtClean="0"/>
              <a:t>new</a:t>
            </a:r>
            <a:r>
              <a:rPr lang="nl-NL" sz="2000" dirty="0" smtClean="0"/>
              <a:t> product </a:t>
            </a:r>
            <a:r>
              <a:rPr lang="nl-NL" sz="2000" dirty="0" err="1" smtClean="0"/>
              <a:t>with</a:t>
            </a:r>
            <a:r>
              <a:rPr lang="nl-NL" sz="2000" dirty="0" smtClean="0"/>
              <a:t> </a:t>
            </a:r>
            <a:r>
              <a:rPr lang="nl-NL" sz="2000" dirty="0" smtClean="0"/>
              <a:t>1 </a:t>
            </a:r>
            <a:r>
              <a:rPr lang="nl-NL" sz="2000" dirty="0" err="1" smtClean="0"/>
              <a:t>x</a:t>
            </a:r>
            <a:r>
              <a:rPr lang="nl-NL" sz="2000" dirty="0" smtClean="0"/>
              <a:t> </a:t>
            </a:r>
            <a:r>
              <a:rPr lang="nl-NL" sz="2000" dirty="0" err="1" smtClean="0"/>
              <a:t>innovation</a:t>
            </a:r>
            <a:r>
              <a:rPr lang="nl-NL" sz="2000" dirty="0" smtClean="0"/>
              <a:t> </a:t>
            </a:r>
            <a:r>
              <a:rPr lang="nl-NL" sz="2000" dirty="0" err="1" smtClean="0"/>
              <a:t>cost</a:t>
            </a:r>
            <a:r>
              <a:rPr lang="nl-NL" sz="2000" dirty="0" smtClean="0"/>
              <a:t>,</a:t>
            </a:r>
            <a:r>
              <a:rPr lang="nl-NL" sz="2000" dirty="0" smtClean="0"/>
              <a:t> </a:t>
            </a:r>
            <a:r>
              <a:rPr lang="nl-NL" sz="2000" dirty="0" err="1" smtClean="0"/>
              <a:t>add</a:t>
            </a:r>
            <a:r>
              <a:rPr lang="nl-NL" sz="2000" dirty="0" smtClean="0"/>
              <a:t> </a:t>
            </a:r>
            <a:r>
              <a:rPr lang="nl-NL" sz="2000" dirty="0" smtClean="0"/>
              <a:t>20+ </a:t>
            </a:r>
            <a:r>
              <a:rPr lang="nl-NL" sz="2000" dirty="0" err="1" smtClean="0"/>
              <a:t>x</a:t>
            </a:r>
            <a:r>
              <a:rPr lang="nl-NL" sz="2000" dirty="0" smtClean="0"/>
              <a:t> </a:t>
            </a:r>
            <a:r>
              <a:rPr lang="nl-NL" sz="2000" dirty="0" err="1" smtClean="0"/>
              <a:t>language</a:t>
            </a:r>
            <a:r>
              <a:rPr lang="nl-NL" sz="2000" dirty="0" smtClean="0"/>
              <a:t> </a:t>
            </a:r>
            <a:r>
              <a:rPr lang="nl-NL" sz="2000" dirty="0" err="1" smtClean="0"/>
              <a:t>cost</a:t>
            </a:r>
            <a:r>
              <a:rPr lang="nl-NL" sz="2000" dirty="0" smtClean="0"/>
              <a:t> </a:t>
            </a:r>
          </a:p>
          <a:p>
            <a:pPr lvl="1"/>
            <a:r>
              <a:rPr lang="nl-NL" sz="2000" dirty="0" smtClean="0"/>
              <a:t>Machine </a:t>
            </a:r>
            <a:r>
              <a:rPr lang="nl-NL" sz="2000" dirty="0" err="1" smtClean="0"/>
              <a:t>Learning</a:t>
            </a:r>
            <a:r>
              <a:rPr lang="nl-NL" sz="2000" dirty="0" smtClean="0"/>
              <a:t> is a </a:t>
            </a:r>
            <a:r>
              <a:rPr lang="nl-NL" sz="2000" dirty="0" err="1" smtClean="0"/>
              <a:t>great</a:t>
            </a:r>
            <a:r>
              <a:rPr lang="nl-NL" sz="2000" dirty="0" smtClean="0"/>
              <a:t> </a:t>
            </a:r>
            <a:r>
              <a:rPr lang="nl-NL" sz="2000" dirty="0" err="1" smtClean="0"/>
              <a:t>technology</a:t>
            </a:r>
            <a:r>
              <a:rPr lang="nl-NL" sz="2000" dirty="0" smtClean="0"/>
              <a:t> basis</a:t>
            </a:r>
          </a:p>
          <a:p>
            <a:pPr lvl="1"/>
            <a:r>
              <a:rPr lang="nl-NL" sz="2000" dirty="0" err="1" smtClean="0"/>
              <a:t>Re-use</a:t>
            </a:r>
            <a:r>
              <a:rPr lang="nl-NL" sz="2000" dirty="0" smtClean="0"/>
              <a:t> of </a:t>
            </a:r>
            <a:r>
              <a:rPr lang="nl-NL" sz="2000" dirty="0" err="1" smtClean="0"/>
              <a:t>general</a:t>
            </a:r>
            <a:r>
              <a:rPr lang="nl-NL" sz="2000" dirty="0" smtClean="0"/>
              <a:t> resources </a:t>
            </a:r>
            <a:r>
              <a:rPr lang="nl-NL" sz="2000" dirty="0" err="1" smtClean="0"/>
              <a:t>for</a:t>
            </a:r>
            <a:r>
              <a:rPr lang="nl-NL" sz="2000" dirty="0" smtClean="0"/>
              <a:t> </a:t>
            </a:r>
            <a:r>
              <a:rPr lang="nl-NL" sz="2000" dirty="0" err="1" smtClean="0"/>
              <a:t>specific</a:t>
            </a:r>
            <a:r>
              <a:rPr lang="nl-NL" sz="2000" dirty="0" smtClean="0"/>
              <a:t> </a:t>
            </a:r>
            <a:r>
              <a:rPr lang="nl-NL" sz="2000" dirty="0" err="1" smtClean="0"/>
              <a:t>applications</a:t>
            </a:r>
            <a:r>
              <a:rPr lang="nl-NL" sz="2000" dirty="0" smtClean="0"/>
              <a:t> is </a:t>
            </a:r>
            <a:r>
              <a:rPr lang="nl-NL" sz="2000" dirty="0" err="1" smtClean="0"/>
              <a:t>limited</a:t>
            </a:r>
            <a:endParaRPr lang="nl-NL" sz="2000" dirty="0" smtClean="0"/>
          </a:p>
          <a:p>
            <a:pPr lvl="1"/>
            <a:r>
              <a:rPr lang="nl-NL" sz="2000" dirty="0" err="1" smtClean="0"/>
              <a:t>Basic</a:t>
            </a:r>
            <a:r>
              <a:rPr lang="nl-NL" sz="2000" dirty="0" smtClean="0"/>
              <a:t> </a:t>
            </a:r>
            <a:r>
              <a:rPr lang="nl-NL" sz="2000" dirty="0" err="1" smtClean="0"/>
              <a:t>language</a:t>
            </a:r>
            <a:r>
              <a:rPr lang="nl-NL" sz="2000" dirty="0" smtClean="0"/>
              <a:t> resources </a:t>
            </a:r>
            <a:r>
              <a:rPr lang="nl-NL" sz="2000" dirty="0" err="1" smtClean="0"/>
              <a:t>not</a:t>
            </a:r>
            <a:r>
              <a:rPr lang="nl-NL" sz="2000" dirty="0" smtClean="0"/>
              <a:t> </a:t>
            </a:r>
            <a:r>
              <a:rPr lang="nl-NL" sz="2000" dirty="0" err="1" smtClean="0"/>
              <a:t>easily</a:t>
            </a:r>
            <a:r>
              <a:rPr lang="nl-NL" sz="2000" dirty="0" smtClean="0"/>
              <a:t> </a:t>
            </a:r>
            <a:r>
              <a:rPr lang="nl-NL" sz="2000" dirty="0" err="1" smtClean="0"/>
              <a:t>available</a:t>
            </a:r>
            <a:r>
              <a:rPr lang="nl-NL" sz="2000" dirty="0" smtClean="0"/>
              <a:t> </a:t>
            </a:r>
            <a:r>
              <a:rPr lang="nl-NL" sz="2000" dirty="0" err="1" smtClean="0"/>
              <a:t>for</a:t>
            </a:r>
            <a:r>
              <a:rPr lang="nl-NL" sz="2000" dirty="0" smtClean="0"/>
              <a:t> </a:t>
            </a:r>
            <a:r>
              <a:rPr lang="nl-NL" sz="2000" dirty="0" err="1" smtClean="0"/>
              <a:t>startups</a:t>
            </a:r>
            <a:r>
              <a:rPr lang="nl-NL" sz="2000" dirty="0" smtClean="0"/>
              <a:t>.</a:t>
            </a:r>
            <a:endParaRPr lang="nl-NL" sz="2000" dirty="0" smtClean="0"/>
          </a:p>
          <a:p>
            <a:pPr lvl="1">
              <a:buNone/>
            </a:pPr>
            <a:r>
              <a:rPr lang="nl-NL" sz="2000" dirty="0" smtClean="0"/>
              <a:t>	-</a:t>
            </a:r>
            <a:r>
              <a:rPr lang="nl-NL" sz="2000" dirty="0" smtClean="0"/>
              <a:t> </a:t>
            </a:r>
            <a:r>
              <a:rPr lang="nl-NL" sz="2000" i="1" dirty="0" err="1" smtClean="0"/>
              <a:t>no</a:t>
            </a:r>
            <a:r>
              <a:rPr lang="nl-NL" sz="2000" i="1" dirty="0" smtClean="0"/>
              <a:t> </a:t>
            </a:r>
            <a:r>
              <a:rPr lang="nl-NL" sz="2000" i="1" dirty="0" err="1" smtClean="0"/>
              <a:t>recognition</a:t>
            </a:r>
            <a:r>
              <a:rPr lang="nl-NL" sz="2000" i="1" dirty="0" smtClean="0"/>
              <a:t> </a:t>
            </a:r>
            <a:r>
              <a:rPr lang="nl-NL" sz="2000" i="1" dirty="0" err="1" smtClean="0"/>
              <a:t>by</a:t>
            </a:r>
            <a:r>
              <a:rPr lang="nl-NL" sz="2000" i="1" dirty="0" smtClean="0"/>
              <a:t> R&amp;D </a:t>
            </a:r>
            <a:r>
              <a:rPr lang="nl-NL" sz="2000" i="1" dirty="0" err="1" smtClean="0"/>
              <a:t>tax</a:t>
            </a:r>
            <a:r>
              <a:rPr lang="nl-NL" sz="2000" i="1" dirty="0" smtClean="0"/>
              <a:t> </a:t>
            </a:r>
            <a:r>
              <a:rPr lang="nl-NL" sz="2000" i="1" dirty="0" err="1" smtClean="0"/>
              <a:t>incentives</a:t>
            </a:r>
            <a:r>
              <a:rPr lang="nl-NL" sz="2000" i="1" dirty="0" smtClean="0"/>
              <a:t>,</a:t>
            </a:r>
            <a:r>
              <a:rPr lang="nl-NL" sz="2000" i="1" dirty="0" smtClean="0"/>
              <a:t> hard to </a:t>
            </a:r>
            <a:r>
              <a:rPr lang="nl-NL" sz="2000" i="1" dirty="0" err="1" smtClean="0"/>
              <a:t>finance</a:t>
            </a:r>
            <a:r>
              <a:rPr lang="nl-NL" sz="2000" i="1" dirty="0" smtClean="0"/>
              <a:t> </a:t>
            </a:r>
            <a:r>
              <a:rPr lang="nl-NL" sz="2000" i="1" dirty="0" err="1" smtClean="0"/>
              <a:t>from</a:t>
            </a:r>
            <a:r>
              <a:rPr lang="nl-NL" sz="2000" i="1" dirty="0" smtClean="0"/>
              <a:t> </a:t>
            </a:r>
            <a:r>
              <a:rPr lang="nl-NL" sz="2000" i="1" dirty="0" err="1" smtClean="0"/>
              <a:t>customers</a:t>
            </a:r>
            <a:r>
              <a:rPr lang="nl-NL" sz="2000" i="1" dirty="0" smtClean="0"/>
              <a:t>, </a:t>
            </a:r>
            <a:r>
              <a:rPr lang="nl-NL" sz="2000" i="1" dirty="0" err="1" smtClean="0"/>
              <a:t>banks</a:t>
            </a:r>
            <a:r>
              <a:rPr lang="nl-NL" sz="2000" i="1" dirty="0" smtClean="0"/>
              <a:t>, and </a:t>
            </a:r>
            <a:r>
              <a:rPr lang="nl-NL" sz="2000" i="1" dirty="0" err="1" smtClean="0"/>
              <a:t>investors</a:t>
            </a:r>
            <a:endParaRPr lang="nl-NL" sz="2000" i="1" dirty="0" smtClean="0"/>
          </a:p>
          <a:p>
            <a:pPr lvl="1">
              <a:buNone/>
            </a:pPr>
            <a:r>
              <a:rPr lang="nl-NL" sz="2000" i="1" dirty="0" smtClean="0"/>
              <a:t>	- </a:t>
            </a:r>
            <a:r>
              <a:rPr lang="nl-NL" sz="2000" i="1" dirty="0" err="1" smtClean="0"/>
              <a:t>for</a:t>
            </a:r>
            <a:r>
              <a:rPr lang="nl-NL" sz="2000" i="1" dirty="0" smtClean="0"/>
              <a:t> </a:t>
            </a:r>
            <a:r>
              <a:rPr lang="nl-NL" sz="2000" i="1" dirty="0" err="1" smtClean="0"/>
              <a:t>SME’s</a:t>
            </a:r>
            <a:r>
              <a:rPr lang="nl-NL" sz="2000" i="1" dirty="0" smtClean="0"/>
              <a:t> in </a:t>
            </a:r>
            <a:r>
              <a:rPr lang="nl-NL" sz="2000" i="1" dirty="0" err="1" smtClean="0"/>
              <a:t>Europe</a:t>
            </a:r>
            <a:r>
              <a:rPr lang="nl-NL" sz="2000" i="1" dirty="0" smtClean="0"/>
              <a:t> a</a:t>
            </a:r>
            <a:r>
              <a:rPr lang="nl-NL" sz="2000" i="1" dirty="0" smtClean="0"/>
              <a:t> </a:t>
            </a:r>
            <a:r>
              <a:rPr lang="nl-NL" sz="2000" i="1" dirty="0" err="1" smtClean="0"/>
              <a:t>huge</a:t>
            </a:r>
            <a:r>
              <a:rPr lang="nl-NL" sz="2000" i="1" dirty="0" smtClean="0"/>
              <a:t> </a:t>
            </a:r>
            <a:r>
              <a:rPr lang="nl-NL" sz="2000" i="1" dirty="0" err="1" smtClean="0"/>
              <a:t>barrier</a:t>
            </a:r>
            <a:r>
              <a:rPr lang="nl-NL" sz="2000" i="1" dirty="0" smtClean="0"/>
              <a:t> </a:t>
            </a:r>
            <a:r>
              <a:rPr lang="nl-NL" sz="2000" i="1" dirty="0" smtClean="0"/>
              <a:t>to </a:t>
            </a:r>
            <a:r>
              <a:rPr lang="nl-NL" sz="2000" i="1" dirty="0" err="1" smtClean="0"/>
              <a:t>fast</a:t>
            </a:r>
            <a:r>
              <a:rPr lang="nl-NL" sz="2000" i="1" dirty="0" smtClean="0"/>
              <a:t> </a:t>
            </a:r>
            <a:r>
              <a:rPr lang="nl-NL" sz="2000" i="1" dirty="0" err="1" smtClean="0"/>
              <a:t>roll</a:t>
            </a:r>
            <a:r>
              <a:rPr lang="nl-NL" sz="2000" i="1" dirty="0" smtClean="0"/>
              <a:t> out</a:t>
            </a:r>
          </a:p>
          <a:p>
            <a:pPr lvl="1"/>
            <a:endParaRPr lang="nl-NL" sz="2000" dirty="0" smtClean="0"/>
          </a:p>
          <a:p>
            <a:r>
              <a:rPr lang="nl-NL" sz="2000" b="1" dirty="0" err="1" smtClean="0"/>
              <a:t>Skills</a:t>
            </a:r>
            <a:r>
              <a:rPr lang="nl-NL" sz="2000" b="1" dirty="0" smtClean="0"/>
              <a:t> </a:t>
            </a:r>
            <a:r>
              <a:rPr lang="nl-NL" sz="2000" b="1" dirty="0" err="1" smtClean="0"/>
              <a:t>shortage</a:t>
            </a:r>
            <a:endParaRPr lang="nl-NL" sz="2000" b="1" dirty="0" smtClean="0"/>
          </a:p>
          <a:p>
            <a:pPr lvl="1"/>
            <a:r>
              <a:rPr lang="nl-NL" sz="2000" dirty="0" smtClean="0"/>
              <a:t>Western/</a:t>
            </a:r>
            <a:r>
              <a:rPr lang="nl-NL" sz="2000" dirty="0" err="1" smtClean="0"/>
              <a:t>Northern</a:t>
            </a:r>
            <a:r>
              <a:rPr lang="nl-NL" sz="2000" dirty="0" smtClean="0"/>
              <a:t> </a:t>
            </a:r>
            <a:r>
              <a:rPr lang="nl-NL" sz="2000" dirty="0" err="1" smtClean="0"/>
              <a:t>Europe</a:t>
            </a:r>
            <a:endParaRPr lang="nl-NL" sz="2000" dirty="0" smtClean="0"/>
          </a:p>
          <a:p>
            <a:pPr lvl="1"/>
            <a:r>
              <a:rPr lang="nl-NL" sz="2000" dirty="0" smtClean="0"/>
              <a:t>Engineering, Computer </a:t>
            </a:r>
            <a:r>
              <a:rPr lang="nl-NL" sz="2000" dirty="0" err="1" smtClean="0"/>
              <a:t>Science</a:t>
            </a:r>
            <a:r>
              <a:rPr lang="nl-NL" sz="2000" dirty="0" smtClean="0"/>
              <a:t>, Software </a:t>
            </a:r>
            <a:r>
              <a:rPr lang="nl-NL" sz="2000" dirty="0" err="1" smtClean="0"/>
              <a:t>developers</a:t>
            </a:r>
            <a:r>
              <a:rPr lang="nl-NL" sz="2000" dirty="0" smtClean="0"/>
              <a:t>, Language </a:t>
            </a:r>
            <a:r>
              <a:rPr lang="nl-NL" sz="2000" dirty="0" err="1" smtClean="0"/>
              <a:t>Technology</a:t>
            </a:r>
            <a:r>
              <a:rPr lang="nl-NL" sz="2000" dirty="0" smtClean="0"/>
              <a:t>: </a:t>
            </a:r>
          </a:p>
          <a:p>
            <a:pPr lvl="1">
              <a:buNone/>
            </a:pPr>
            <a:r>
              <a:rPr lang="nl-NL" sz="2000" dirty="0" smtClean="0"/>
              <a:t>	 - </a:t>
            </a:r>
            <a:r>
              <a:rPr lang="nl-NL" sz="2000" i="1" dirty="0" err="1" smtClean="0"/>
              <a:t>Invest</a:t>
            </a:r>
            <a:r>
              <a:rPr lang="nl-NL" sz="2000" i="1" dirty="0" smtClean="0"/>
              <a:t> </a:t>
            </a:r>
            <a:r>
              <a:rPr lang="nl-NL" sz="2000" i="1" dirty="0" err="1" smtClean="0"/>
              <a:t>massively</a:t>
            </a:r>
            <a:r>
              <a:rPr lang="nl-NL" sz="2000" i="1" dirty="0" smtClean="0"/>
              <a:t> in </a:t>
            </a:r>
            <a:r>
              <a:rPr lang="nl-NL" sz="2000" i="1" dirty="0" err="1" smtClean="0"/>
              <a:t>Technical</a:t>
            </a:r>
            <a:r>
              <a:rPr lang="nl-NL" sz="2000" i="1" dirty="0" smtClean="0"/>
              <a:t> </a:t>
            </a:r>
            <a:r>
              <a:rPr lang="nl-NL" sz="2000" i="1" dirty="0" err="1" smtClean="0"/>
              <a:t>Education</a:t>
            </a:r>
            <a:r>
              <a:rPr lang="nl-NL" sz="2000" i="1" dirty="0" smtClean="0"/>
              <a:t> + R&amp;D!</a:t>
            </a:r>
            <a:br>
              <a:rPr lang="nl-NL" sz="2000" i="1" dirty="0" smtClean="0"/>
            </a:br>
            <a:r>
              <a:rPr lang="nl-NL" sz="2000" i="1" dirty="0" smtClean="0"/>
              <a:t> - More </a:t>
            </a:r>
            <a:r>
              <a:rPr lang="nl-NL" sz="2000" i="1" dirty="0" err="1" smtClean="0"/>
              <a:t>encouragement</a:t>
            </a:r>
            <a:r>
              <a:rPr lang="nl-NL" sz="2000" i="1" dirty="0" smtClean="0"/>
              <a:t> of </a:t>
            </a:r>
            <a:r>
              <a:rPr lang="nl-NL" sz="2000" i="1" dirty="0" err="1" smtClean="0"/>
              <a:t>labor</a:t>
            </a:r>
            <a:r>
              <a:rPr lang="nl-NL" sz="2000" i="1" dirty="0" smtClean="0"/>
              <a:t> </a:t>
            </a:r>
            <a:r>
              <a:rPr lang="nl-NL" sz="2000" i="1" dirty="0" err="1" smtClean="0"/>
              <a:t>mobility</a:t>
            </a:r>
            <a:r>
              <a:rPr lang="nl-NL" sz="2000" i="1" dirty="0" smtClean="0"/>
              <a:t> (</a:t>
            </a:r>
            <a:r>
              <a:rPr lang="nl-NL" sz="2000" i="1" dirty="0" err="1" smtClean="0"/>
              <a:t>internal</a:t>
            </a:r>
            <a:r>
              <a:rPr lang="nl-NL" sz="2000" i="1" dirty="0" smtClean="0"/>
              <a:t> and </a:t>
            </a:r>
            <a:r>
              <a:rPr lang="nl-NL" sz="2000" i="1" dirty="0" err="1" smtClean="0"/>
              <a:t>external</a:t>
            </a:r>
            <a:r>
              <a:rPr lang="nl-NL" sz="2000" i="1" dirty="0" smtClean="0"/>
              <a:t> to EU)</a:t>
            </a:r>
          </a:p>
          <a:p>
            <a:endParaRPr lang="nl-NL" sz="2000" dirty="0" smtClean="0"/>
          </a:p>
          <a:p>
            <a:endParaRPr lang="nl-NL" sz="2000" dirty="0" smtClean="0"/>
          </a:p>
          <a:p>
            <a:endParaRPr lang="nl-NL" sz="2000" dirty="0"/>
          </a:p>
        </p:txBody>
      </p:sp>
    </p:spTree>
  </p:cSld>
  <p:clrMapOvr>
    <a:masterClrMapping/>
  </p:clrMapOvr>
  <p:transition spd="med" advClick="0" advTm="3000">
    <p:fade/>
  </p:transition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21148</TotalTime>
  <Words>388</Words>
  <Application>Microsoft Macintosh PowerPoint</Application>
  <PresentationFormat>Aangepast</PresentationFormat>
  <Paragraphs>45</Paragraphs>
  <Slides>3</Slides>
  <Notes>2</Notes>
  <HiddenSlides>0</HiddenSlides>
  <MMClips>0</MMClips>
  <ScaleCrop>false</ScaleCrop>
  <HeadingPairs>
    <vt:vector size="4" baseType="variant">
      <vt:variant>
        <vt:lpstr>Ontwerpsjabloon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4" baseType="lpstr">
      <vt:lpstr>Default Design</vt:lpstr>
      <vt:lpstr>Semantic Recruitment Technology  to power the European job market       Textkernel</vt:lpstr>
      <vt:lpstr>Dia 2</vt:lpstr>
      <vt:lpstr>Lessons Learned from Textkernel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</dc:creator>
  <cp:lastModifiedBy>Christine Erb</cp:lastModifiedBy>
  <cp:revision>173</cp:revision>
  <dcterms:created xsi:type="dcterms:W3CDTF">2013-06-18T21:54:10Z</dcterms:created>
  <dcterms:modified xsi:type="dcterms:W3CDTF">2013-06-18T22:08:46Z</dcterms:modified>
</cp:coreProperties>
</file>