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0" r:id="rId1"/>
    <p:sldMasterId id="2147483722" r:id="rId2"/>
    <p:sldMasterId id="2147483734" r:id="rId3"/>
    <p:sldMasterId id="2147483746" r:id="rId4"/>
  </p:sldMasterIdLst>
  <p:notesMasterIdLst>
    <p:notesMasterId r:id="rId15"/>
  </p:notesMasterIdLst>
  <p:handoutMasterIdLst>
    <p:handoutMasterId r:id="rId16"/>
  </p:handoutMasterIdLst>
  <p:sldIdLst>
    <p:sldId id="305" r:id="rId5"/>
    <p:sldId id="364" r:id="rId6"/>
    <p:sldId id="365" r:id="rId7"/>
    <p:sldId id="366" r:id="rId8"/>
    <p:sldId id="367" r:id="rId9"/>
    <p:sldId id="361" r:id="rId10"/>
    <p:sldId id="360" r:id="rId11"/>
    <p:sldId id="368" r:id="rId12"/>
    <p:sldId id="369" r:id="rId13"/>
    <p:sldId id="370" r:id="rId14"/>
  </p:sldIdLst>
  <p:sldSz cx="9144000" cy="5143500" type="screen16x9"/>
  <p:notesSz cx="6794500" cy="9931400"/>
  <p:custDataLst>
    <p:tags r:id="rId17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poS" pitchFamily="2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poS" pitchFamily="2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poS" pitchFamily="2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poS" pitchFamily="2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poS" pitchFamily="2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poS" pitchFamily="2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poS" pitchFamily="2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poS" pitchFamily="2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poS" pitchFamily="2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3B949"/>
    <a:srgbClr val="E7E9EA"/>
    <a:srgbClr val="8D8F92"/>
    <a:srgbClr val="EF0B4C"/>
    <a:srgbClr val="AF0837"/>
    <a:srgbClr val="BECD1A"/>
    <a:srgbClr val="193725"/>
    <a:srgbClr val="6B0F24"/>
    <a:srgbClr val="606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3007" autoAdjust="0"/>
  </p:normalViewPr>
  <p:slideViewPr>
    <p:cSldViewPr snapToGrid="0" snapToObjects="1">
      <p:cViewPr varScale="1">
        <p:scale>
          <a:sx n="142" d="100"/>
          <a:sy n="142" d="100"/>
        </p:scale>
        <p:origin x="-11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rpoS" pitchFamily="2" charset="0"/>
                <a:ea typeface="+mn-ea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76" y="0"/>
            <a:ext cx="294502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rpoS" pitchFamily="2" charset="0"/>
                <a:ea typeface="+mn-ea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274"/>
            <a:ext cx="294502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rpoS" pitchFamily="2" charset="0"/>
                <a:ea typeface="+mn-ea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76" y="9434274"/>
            <a:ext cx="294502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C476223B-0AA8-47E2-80A4-4A83ED8C2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9400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rpoS" pitchFamily="2" charset="0"/>
                <a:ea typeface="+mn-ea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76" y="0"/>
            <a:ext cx="294502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rpoS" pitchFamily="2" charset="0"/>
                <a:ea typeface="+mn-ea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18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39" y="4717137"/>
            <a:ext cx="4982422" cy="446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274"/>
            <a:ext cx="294502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rpoS" pitchFamily="2" charset="0"/>
                <a:ea typeface="+mn-ea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76" y="9434274"/>
            <a:ext cx="294502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D16538A6-FDA3-4835-8885-ED35EFDE0F1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3127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poS" pitchFamily="2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poS" pitchFamily="2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poS" pitchFamily="2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poS" pitchFamily="2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rpoS" pitchFamily="2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6538A6-FDA3-4835-8885-ED35EFDE0F13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468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288771" name="Notizenplatzhalter 2"/>
          <p:cNvSpPr>
            <a:spLocks noGrp="1"/>
          </p:cNvSpPr>
          <p:nvPr>
            <p:ph type="body" idx="1"/>
          </p:nvPr>
        </p:nvSpPr>
        <p:spPr>
          <a:xfrm>
            <a:off x="679133" y="4717137"/>
            <a:ext cx="5436235" cy="44693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 dirty="0" smtClean="0"/>
          </a:p>
        </p:txBody>
      </p:sp>
      <p:sp>
        <p:nvSpPr>
          <p:cNvPr id="288772" name="Foliennummernplatzhalter 3"/>
          <p:cNvSpPr txBox="1">
            <a:spLocks noGrp="1"/>
          </p:cNvSpPr>
          <p:nvPr/>
        </p:nvSpPr>
        <p:spPr bwMode="auto">
          <a:xfrm>
            <a:off x="3847890" y="9432687"/>
            <a:ext cx="2945024" cy="4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rpo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9pPr>
          </a:lstStyle>
          <a:p>
            <a:pPr algn="r" eaLnBrk="1" hangingPunct="1"/>
            <a:fld id="{9447736C-1199-45DF-B04D-1161BB032110}" type="slidenum">
              <a:rPr lang="de-DE" altLang="de-DE" sz="1200" i="0">
                <a:latin typeface="Arial" charset="0"/>
              </a:rPr>
              <a:pPr algn="r" eaLnBrk="1" hangingPunct="1"/>
              <a:t>5</a:t>
            </a:fld>
            <a:endParaRPr lang="de-DE" altLang="de-DE" sz="1200" i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288771" name="Notizenplatzhalter 2"/>
          <p:cNvSpPr>
            <a:spLocks noGrp="1"/>
          </p:cNvSpPr>
          <p:nvPr>
            <p:ph type="body" idx="1"/>
          </p:nvPr>
        </p:nvSpPr>
        <p:spPr>
          <a:xfrm>
            <a:off x="679133" y="4717137"/>
            <a:ext cx="5436235" cy="44693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 dirty="0" smtClean="0"/>
          </a:p>
        </p:txBody>
      </p:sp>
      <p:sp>
        <p:nvSpPr>
          <p:cNvPr id="288772" name="Foliennummernplatzhalter 3"/>
          <p:cNvSpPr txBox="1">
            <a:spLocks noGrp="1"/>
          </p:cNvSpPr>
          <p:nvPr/>
        </p:nvSpPr>
        <p:spPr bwMode="auto">
          <a:xfrm>
            <a:off x="3847890" y="9432687"/>
            <a:ext cx="2945024" cy="4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rpo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9pPr>
          </a:lstStyle>
          <a:p>
            <a:pPr algn="r" eaLnBrk="1" hangingPunct="1"/>
            <a:fld id="{9447736C-1199-45DF-B04D-1161BB032110}" type="slidenum">
              <a:rPr lang="de-DE" altLang="de-DE" sz="1200" i="0">
                <a:latin typeface="Arial" charset="0"/>
              </a:rPr>
              <a:pPr algn="r" eaLnBrk="1" hangingPunct="1"/>
              <a:t>6</a:t>
            </a:fld>
            <a:endParaRPr lang="de-DE" altLang="de-DE" sz="1200" i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po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9pPr>
          </a:lstStyle>
          <a:p>
            <a:pPr eaLnBrk="1" hangingPunct="1"/>
            <a:fld id="{ED6FFA59-A1C6-4C24-BE5D-4830B3CF9513}" type="slidenum">
              <a:rPr lang="de-DE" smtClean="0">
                <a:latin typeface="Arial" charset="0"/>
                <a:cs typeface="Arial" charset="0"/>
              </a:rPr>
              <a:pPr eaLnBrk="1" hangingPunct="1"/>
              <a:t>7</a:t>
            </a:fld>
            <a:endParaRPr lang="de-DE" smtClean="0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288771" name="Notizenplatzhalter 2"/>
          <p:cNvSpPr>
            <a:spLocks noGrp="1"/>
          </p:cNvSpPr>
          <p:nvPr>
            <p:ph type="body" idx="1"/>
          </p:nvPr>
        </p:nvSpPr>
        <p:spPr>
          <a:xfrm>
            <a:off x="679133" y="4717137"/>
            <a:ext cx="5436235" cy="44693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 dirty="0" smtClean="0"/>
          </a:p>
        </p:txBody>
      </p:sp>
      <p:sp>
        <p:nvSpPr>
          <p:cNvPr id="288772" name="Foliennummernplatzhalter 3"/>
          <p:cNvSpPr txBox="1">
            <a:spLocks noGrp="1"/>
          </p:cNvSpPr>
          <p:nvPr/>
        </p:nvSpPr>
        <p:spPr bwMode="auto">
          <a:xfrm>
            <a:off x="3847890" y="9432687"/>
            <a:ext cx="2945024" cy="4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rpo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9pPr>
          </a:lstStyle>
          <a:p>
            <a:pPr algn="r" eaLnBrk="1" hangingPunct="1"/>
            <a:fld id="{9447736C-1199-45DF-B04D-1161BB032110}" type="slidenum">
              <a:rPr lang="de-DE" altLang="de-DE" sz="1200" i="0">
                <a:latin typeface="Arial" charset="0"/>
              </a:rPr>
              <a:pPr algn="r" eaLnBrk="1" hangingPunct="1"/>
              <a:t>8</a:t>
            </a:fld>
            <a:endParaRPr lang="de-DE" altLang="de-DE" sz="1200" i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288771" name="Notizenplatzhalter 2"/>
          <p:cNvSpPr>
            <a:spLocks noGrp="1"/>
          </p:cNvSpPr>
          <p:nvPr>
            <p:ph type="body" idx="1"/>
          </p:nvPr>
        </p:nvSpPr>
        <p:spPr>
          <a:xfrm>
            <a:off x="679133" y="4717137"/>
            <a:ext cx="5436235" cy="44693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 dirty="0" smtClean="0"/>
          </a:p>
        </p:txBody>
      </p:sp>
      <p:sp>
        <p:nvSpPr>
          <p:cNvPr id="288772" name="Foliennummernplatzhalter 3"/>
          <p:cNvSpPr txBox="1">
            <a:spLocks noGrp="1"/>
          </p:cNvSpPr>
          <p:nvPr/>
        </p:nvSpPr>
        <p:spPr bwMode="auto">
          <a:xfrm>
            <a:off x="3847890" y="9432687"/>
            <a:ext cx="2945024" cy="4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rpo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9pPr>
          </a:lstStyle>
          <a:p>
            <a:pPr algn="r" eaLnBrk="1" hangingPunct="1"/>
            <a:fld id="{9447736C-1199-45DF-B04D-1161BB032110}" type="slidenum">
              <a:rPr lang="de-DE" altLang="de-DE" sz="1200" i="0">
                <a:latin typeface="Arial" charset="0"/>
              </a:rPr>
              <a:pPr algn="r" eaLnBrk="1" hangingPunct="1"/>
              <a:t>9</a:t>
            </a:fld>
            <a:endParaRPr lang="de-DE" altLang="de-DE" sz="1200" i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6538A6-FDA3-4835-8885-ED35EFDE0F13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468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5192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89582" indent="0" algn="ctr">
              <a:buNone/>
              <a:defRPr/>
            </a:lvl2pPr>
            <a:lvl3pPr marL="779163" indent="0" algn="ctr">
              <a:buNone/>
              <a:defRPr/>
            </a:lvl3pPr>
            <a:lvl4pPr marL="1168745" indent="0" algn="ctr">
              <a:buNone/>
              <a:defRPr/>
            </a:lvl4pPr>
            <a:lvl5pPr marL="1558326" indent="0" algn="ctr">
              <a:buNone/>
              <a:defRPr/>
            </a:lvl5pPr>
            <a:lvl6pPr marL="1947908" indent="0" algn="ctr">
              <a:buNone/>
              <a:defRPr/>
            </a:lvl6pPr>
            <a:lvl7pPr marL="2337489" indent="0" algn="ctr">
              <a:buNone/>
              <a:defRPr/>
            </a:lvl7pPr>
            <a:lvl8pPr marL="2727071" indent="0" algn="ctr">
              <a:buNone/>
              <a:defRPr/>
            </a:lvl8pPr>
            <a:lvl9pPr marL="3116652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 / Abteilung / Datum (Tag.Monat.Jahr)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48D023-2CBF-4B4F-8B58-DDD5A89BA70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59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 / Abteilung / Datum (Tag.Monat.Jahr)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3CBD70-D88A-47D0-B21D-6747D456FB5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9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777058" y="26195"/>
            <a:ext cx="1957851" cy="196929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" y="26195"/>
            <a:ext cx="4910504" cy="196929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 / Abteilung / Datum (Tag.Monat.Jahr)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D6E5F6-343A-40D0-A9B4-517D1653D93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260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5192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89582" indent="0" algn="ctr">
              <a:buNone/>
              <a:defRPr/>
            </a:lvl2pPr>
            <a:lvl3pPr marL="779163" indent="0" algn="ctr">
              <a:buNone/>
              <a:defRPr/>
            </a:lvl3pPr>
            <a:lvl4pPr marL="1168745" indent="0" algn="ctr">
              <a:buNone/>
              <a:defRPr/>
            </a:lvl4pPr>
            <a:lvl5pPr marL="1558326" indent="0" algn="ctr">
              <a:buNone/>
              <a:defRPr/>
            </a:lvl5pPr>
            <a:lvl6pPr marL="1947908" indent="0" algn="ctr">
              <a:buNone/>
              <a:defRPr/>
            </a:lvl6pPr>
            <a:lvl7pPr marL="2337489" indent="0" algn="ctr">
              <a:buNone/>
              <a:defRPr/>
            </a:lvl7pPr>
            <a:lvl8pPr marL="2727071" indent="0" algn="ctr">
              <a:buNone/>
              <a:defRPr/>
            </a:lvl8pPr>
            <a:lvl9pPr marL="3116652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48D023-2CBF-4B4F-8B58-DDD5A89BA701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29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C58E6B-EEE3-4A78-9726-320364BA9A46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249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435" y="3305176"/>
            <a:ext cx="7772400" cy="852722"/>
          </a:xfrm>
        </p:spPr>
        <p:txBody>
          <a:bodyPr/>
          <a:lstStyle>
            <a:lvl1pPr algn="l">
              <a:defRPr sz="34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435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582" indent="0">
              <a:buNone/>
              <a:defRPr sz="1500"/>
            </a:lvl2pPr>
            <a:lvl3pPr marL="779163" indent="0">
              <a:buNone/>
              <a:defRPr sz="1400"/>
            </a:lvl3pPr>
            <a:lvl4pPr marL="1168745" indent="0">
              <a:buNone/>
              <a:defRPr sz="1200"/>
            </a:lvl4pPr>
            <a:lvl5pPr marL="1558326" indent="0">
              <a:buNone/>
              <a:defRPr sz="1200"/>
            </a:lvl5pPr>
            <a:lvl6pPr marL="1947908" indent="0">
              <a:buNone/>
              <a:defRPr sz="1200"/>
            </a:lvl6pPr>
            <a:lvl7pPr marL="2337489" indent="0">
              <a:buNone/>
              <a:defRPr sz="1200"/>
            </a:lvl7pPr>
            <a:lvl8pPr marL="2727071" indent="0">
              <a:buNone/>
              <a:defRPr sz="1200"/>
            </a:lvl8pPr>
            <a:lvl9pPr marL="3116652" indent="0">
              <a:buNone/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B2C96-207B-46D1-A96B-41549D1E5194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732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169" y="26195"/>
            <a:ext cx="19050" cy="1345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94897" y="26195"/>
            <a:ext cx="19050" cy="1345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E25BE3-3653-46A2-B56A-2579A0432638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33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51929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066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82" indent="0">
              <a:buNone/>
              <a:defRPr sz="1700" b="1"/>
            </a:lvl2pPr>
            <a:lvl3pPr marL="779163" indent="0">
              <a:buNone/>
              <a:defRPr sz="1500" b="1"/>
            </a:lvl3pPr>
            <a:lvl4pPr marL="1168745" indent="0">
              <a:buNone/>
              <a:defRPr sz="1400" b="1"/>
            </a:lvl4pPr>
            <a:lvl5pPr marL="1558326" indent="0">
              <a:buNone/>
              <a:defRPr sz="1400" b="1"/>
            </a:lvl5pPr>
            <a:lvl6pPr marL="1947908" indent="0">
              <a:buNone/>
              <a:defRPr sz="1400" b="1"/>
            </a:lvl6pPr>
            <a:lvl7pPr marL="2337489" indent="0">
              <a:buNone/>
              <a:defRPr sz="1400" b="1"/>
            </a:lvl7pPr>
            <a:lvl8pPr marL="2727071" indent="0">
              <a:buNone/>
              <a:defRPr sz="1400" b="1"/>
            </a:lvl8pPr>
            <a:lvl9pPr marL="3116652" indent="0">
              <a:buNone/>
              <a:defRPr sz="1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066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271" y="1151335"/>
            <a:ext cx="4041531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82" indent="0">
              <a:buNone/>
              <a:defRPr sz="1700" b="1"/>
            </a:lvl2pPr>
            <a:lvl3pPr marL="779163" indent="0">
              <a:buNone/>
              <a:defRPr sz="1500" b="1"/>
            </a:lvl3pPr>
            <a:lvl4pPr marL="1168745" indent="0">
              <a:buNone/>
              <a:defRPr sz="1400" b="1"/>
            </a:lvl4pPr>
            <a:lvl5pPr marL="1558326" indent="0">
              <a:buNone/>
              <a:defRPr sz="1400" b="1"/>
            </a:lvl5pPr>
            <a:lvl6pPr marL="1947908" indent="0">
              <a:buNone/>
              <a:defRPr sz="1400" b="1"/>
            </a:lvl6pPr>
            <a:lvl7pPr marL="2337489" indent="0">
              <a:buNone/>
              <a:defRPr sz="1400" b="1"/>
            </a:lvl7pPr>
            <a:lvl8pPr marL="2727071" indent="0">
              <a:buNone/>
              <a:defRPr sz="1400" b="1"/>
            </a:lvl8pPr>
            <a:lvl9pPr marL="3116652" indent="0">
              <a:buNone/>
              <a:defRPr sz="1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271" y="1631156"/>
            <a:ext cx="4041531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C46B80-E8F2-4888-8109-20D301A6A310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980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97328A-5585-4B5B-83BB-CEF558C16736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04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D0B499-4ED6-4357-BFA3-F51D5BBA6C43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159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-109821"/>
            <a:ext cx="3008435" cy="1186146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538" y="204789"/>
            <a:ext cx="5111262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435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582" indent="0">
              <a:buNone/>
              <a:defRPr sz="1000"/>
            </a:lvl2pPr>
            <a:lvl3pPr marL="779163" indent="0">
              <a:buNone/>
              <a:defRPr sz="900"/>
            </a:lvl3pPr>
            <a:lvl4pPr marL="1168745" indent="0">
              <a:buNone/>
              <a:defRPr sz="800"/>
            </a:lvl4pPr>
            <a:lvl5pPr marL="1558326" indent="0">
              <a:buNone/>
              <a:defRPr sz="800"/>
            </a:lvl5pPr>
            <a:lvl6pPr marL="1947908" indent="0">
              <a:buNone/>
              <a:defRPr sz="800"/>
            </a:lvl6pPr>
            <a:lvl7pPr marL="2337489" indent="0">
              <a:buNone/>
              <a:defRPr sz="800"/>
            </a:lvl7pPr>
            <a:lvl8pPr marL="2727071" indent="0">
              <a:buNone/>
              <a:defRPr sz="800"/>
            </a:lvl8pPr>
            <a:lvl9pPr marL="3116652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EAE920-FBCD-4001-AE25-C14A70C61AE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70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 / Abteilung / Datum (Tag.Monat.Jahr)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C58E6B-EEE3-4A78-9726-320364BA9A4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373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166" y="3506208"/>
            <a:ext cx="5486400" cy="51929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166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582" indent="0">
              <a:buNone/>
              <a:defRPr sz="2400"/>
            </a:lvl2pPr>
            <a:lvl3pPr marL="779163" indent="0">
              <a:buNone/>
              <a:defRPr sz="2000"/>
            </a:lvl3pPr>
            <a:lvl4pPr marL="1168745" indent="0">
              <a:buNone/>
              <a:defRPr sz="1700"/>
            </a:lvl4pPr>
            <a:lvl5pPr marL="1558326" indent="0">
              <a:buNone/>
              <a:defRPr sz="1700"/>
            </a:lvl5pPr>
            <a:lvl6pPr marL="1947908" indent="0">
              <a:buNone/>
              <a:defRPr sz="1700"/>
            </a:lvl6pPr>
            <a:lvl7pPr marL="2337489" indent="0">
              <a:buNone/>
              <a:defRPr sz="1700"/>
            </a:lvl7pPr>
            <a:lvl8pPr marL="2727071" indent="0">
              <a:buNone/>
              <a:defRPr sz="1700"/>
            </a:lvl8pPr>
            <a:lvl9pPr marL="3116652" indent="0">
              <a:buNone/>
              <a:defRPr sz="17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166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582" indent="0">
              <a:buNone/>
              <a:defRPr sz="1000"/>
            </a:lvl2pPr>
            <a:lvl3pPr marL="779163" indent="0">
              <a:buNone/>
              <a:defRPr sz="900"/>
            </a:lvl3pPr>
            <a:lvl4pPr marL="1168745" indent="0">
              <a:buNone/>
              <a:defRPr sz="800"/>
            </a:lvl4pPr>
            <a:lvl5pPr marL="1558326" indent="0">
              <a:buNone/>
              <a:defRPr sz="800"/>
            </a:lvl5pPr>
            <a:lvl6pPr marL="1947908" indent="0">
              <a:buNone/>
              <a:defRPr sz="800"/>
            </a:lvl6pPr>
            <a:lvl7pPr marL="2337489" indent="0">
              <a:buNone/>
              <a:defRPr sz="800"/>
            </a:lvl7pPr>
            <a:lvl8pPr marL="2727071" indent="0">
              <a:buNone/>
              <a:defRPr sz="800"/>
            </a:lvl8pPr>
            <a:lvl9pPr marL="3116652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365C99-18F3-406A-A5D1-2105EA8C5485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169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3CBD70-D88A-47D0-B21D-6747D456FB53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40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777058" y="26195"/>
            <a:ext cx="1957851" cy="196929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" y="26195"/>
            <a:ext cx="4910504" cy="196929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D6E5F6-343A-40D0-A9B4-517D1653D93A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9929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5192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89582" indent="0" algn="ctr">
              <a:buNone/>
              <a:defRPr/>
            </a:lvl2pPr>
            <a:lvl3pPr marL="779163" indent="0" algn="ctr">
              <a:buNone/>
              <a:defRPr/>
            </a:lvl3pPr>
            <a:lvl4pPr marL="1168745" indent="0" algn="ctr">
              <a:buNone/>
              <a:defRPr/>
            </a:lvl4pPr>
            <a:lvl5pPr marL="1558326" indent="0" algn="ctr">
              <a:buNone/>
              <a:defRPr/>
            </a:lvl5pPr>
            <a:lvl6pPr marL="1947908" indent="0" algn="ctr">
              <a:buNone/>
              <a:defRPr/>
            </a:lvl6pPr>
            <a:lvl7pPr marL="2337489" indent="0" algn="ctr">
              <a:buNone/>
              <a:defRPr/>
            </a:lvl7pPr>
            <a:lvl8pPr marL="2727071" indent="0" algn="ctr">
              <a:buNone/>
              <a:defRPr/>
            </a:lvl8pPr>
            <a:lvl9pPr marL="3116652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48D023-2CBF-4B4F-8B58-DDD5A89BA701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3798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C58E6B-EEE3-4A78-9726-320364BA9A46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9991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435" y="3305176"/>
            <a:ext cx="7772400" cy="852722"/>
          </a:xfrm>
        </p:spPr>
        <p:txBody>
          <a:bodyPr/>
          <a:lstStyle>
            <a:lvl1pPr algn="l">
              <a:defRPr sz="34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435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582" indent="0">
              <a:buNone/>
              <a:defRPr sz="1500"/>
            </a:lvl2pPr>
            <a:lvl3pPr marL="779163" indent="0">
              <a:buNone/>
              <a:defRPr sz="1400"/>
            </a:lvl3pPr>
            <a:lvl4pPr marL="1168745" indent="0">
              <a:buNone/>
              <a:defRPr sz="1200"/>
            </a:lvl4pPr>
            <a:lvl5pPr marL="1558326" indent="0">
              <a:buNone/>
              <a:defRPr sz="1200"/>
            </a:lvl5pPr>
            <a:lvl6pPr marL="1947908" indent="0">
              <a:buNone/>
              <a:defRPr sz="1200"/>
            </a:lvl6pPr>
            <a:lvl7pPr marL="2337489" indent="0">
              <a:buNone/>
              <a:defRPr sz="1200"/>
            </a:lvl7pPr>
            <a:lvl8pPr marL="2727071" indent="0">
              <a:buNone/>
              <a:defRPr sz="1200"/>
            </a:lvl8pPr>
            <a:lvl9pPr marL="3116652" indent="0">
              <a:buNone/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B2C96-207B-46D1-A96B-41549D1E5194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270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169" y="26195"/>
            <a:ext cx="19050" cy="1345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94897" y="26195"/>
            <a:ext cx="19050" cy="1345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E25BE3-3653-46A2-B56A-2579A0432638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5163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51929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066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82" indent="0">
              <a:buNone/>
              <a:defRPr sz="1700" b="1"/>
            </a:lvl2pPr>
            <a:lvl3pPr marL="779163" indent="0">
              <a:buNone/>
              <a:defRPr sz="1500" b="1"/>
            </a:lvl3pPr>
            <a:lvl4pPr marL="1168745" indent="0">
              <a:buNone/>
              <a:defRPr sz="1400" b="1"/>
            </a:lvl4pPr>
            <a:lvl5pPr marL="1558326" indent="0">
              <a:buNone/>
              <a:defRPr sz="1400" b="1"/>
            </a:lvl5pPr>
            <a:lvl6pPr marL="1947908" indent="0">
              <a:buNone/>
              <a:defRPr sz="1400" b="1"/>
            </a:lvl6pPr>
            <a:lvl7pPr marL="2337489" indent="0">
              <a:buNone/>
              <a:defRPr sz="1400" b="1"/>
            </a:lvl7pPr>
            <a:lvl8pPr marL="2727071" indent="0">
              <a:buNone/>
              <a:defRPr sz="1400" b="1"/>
            </a:lvl8pPr>
            <a:lvl9pPr marL="3116652" indent="0">
              <a:buNone/>
              <a:defRPr sz="1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066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271" y="1151335"/>
            <a:ext cx="4041531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82" indent="0">
              <a:buNone/>
              <a:defRPr sz="1700" b="1"/>
            </a:lvl2pPr>
            <a:lvl3pPr marL="779163" indent="0">
              <a:buNone/>
              <a:defRPr sz="1500" b="1"/>
            </a:lvl3pPr>
            <a:lvl4pPr marL="1168745" indent="0">
              <a:buNone/>
              <a:defRPr sz="1400" b="1"/>
            </a:lvl4pPr>
            <a:lvl5pPr marL="1558326" indent="0">
              <a:buNone/>
              <a:defRPr sz="1400" b="1"/>
            </a:lvl5pPr>
            <a:lvl6pPr marL="1947908" indent="0">
              <a:buNone/>
              <a:defRPr sz="1400" b="1"/>
            </a:lvl6pPr>
            <a:lvl7pPr marL="2337489" indent="0">
              <a:buNone/>
              <a:defRPr sz="1400" b="1"/>
            </a:lvl7pPr>
            <a:lvl8pPr marL="2727071" indent="0">
              <a:buNone/>
              <a:defRPr sz="1400" b="1"/>
            </a:lvl8pPr>
            <a:lvl9pPr marL="3116652" indent="0">
              <a:buNone/>
              <a:defRPr sz="1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271" y="1631156"/>
            <a:ext cx="4041531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C46B80-E8F2-4888-8109-20D301A6A310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6479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97328A-5585-4B5B-83BB-CEF558C16736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8150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D0B499-4ED6-4357-BFA3-F51D5BBA6C43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1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435" y="3305176"/>
            <a:ext cx="7772400" cy="852722"/>
          </a:xfrm>
        </p:spPr>
        <p:txBody>
          <a:bodyPr/>
          <a:lstStyle>
            <a:lvl1pPr algn="l">
              <a:defRPr sz="34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435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582" indent="0">
              <a:buNone/>
              <a:defRPr sz="1500"/>
            </a:lvl2pPr>
            <a:lvl3pPr marL="779163" indent="0">
              <a:buNone/>
              <a:defRPr sz="1400"/>
            </a:lvl3pPr>
            <a:lvl4pPr marL="1168745" indent="0">
              <a:buNone/>
              <a:defRPr sz="1200"/>
            </a:lvl4pPr>
            <a:lvl5pPr marL="1558326" indent="0">
              <a:buNone/>
              <a:defRPr sz="1200"/>
            </a:lvl5pPr>
            <a:lvl6pPr marL="1947908" indent="0">
              <a:buNone/>
              <a:defRPr sz="1200"/>
            </a:lvl6pPr>
            <a:lvl7pPr marL="2337489" indent="0">
              <a:buNone/>
              <a:defRPr sz="1200"/>
            </a:lvl7pPr>
            <a:lvl8pPr marL="2727071" indent="0">
              <a:buNone/>
              <a:defRPr sz="1200"/>
            </a:lvl8pPr>
            <a:lvl9pPr marL="3116652" indent="0">
              <a:buNone/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 / Abteilung / Datum (Tag.Monat.Jahr)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B2C96-207B-46D1-A96B-41549D1E519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428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-109821"/>
            <a:ext cx="3008435" cy="1186146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538" y="204789"/>
            <a:ext cx="5111262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435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582" indent="0">
              <a:buNone/>
              <a:defRPr sz="1000"/>
            </a:lvl2pPr>
            <a:lvl3pPr marL="779163" indent="0">
              <a:buNone/>
              <a:defRPr sz="900"/>
            </a:lvl3pPr>
            <a:lvl4pPr marL="1168745" indent="0">
              <a:buNone/>
              <a:defRPr sz="800"/>
            </a:lvl4pPr>
            <a:lvl5pPr marL="1558326" indent="0">
              <a:buNone/>
              <a:defRPr sz="800"/>
            </a:lvl5pPr>
            <a:lvl6pPr marL="1947908" indent="0">
              <a:buNone/>
              <a:defRPr sz="800"/>
            </a:lvl6pPr>
            <a:lvl7pPr marL="2337489" indent="0">
              <a:buNone/>
              <a:defRPr sz="800"/>
            </a:lvl7pPr>
            <a:lvl8pPr marL="2727071" indent="0">
              <a:buNone/>
              <a:defRPr sz="800"/>
            </a:lvl8pPr>
            <a:lvl9pPr marL="3116652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EAE920-FBCD-4001-AE25-C14A70C61AEC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12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166" y="3506208"/>
            <a:ext cx="5486400" cy="51929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166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582" indent="0">
              <a:buNone/>
              <a:defRPr sz="2400"/>
            </a:lvl2pPr>
            <a:lvl3pPr marL="779163" indent="0">
              <a:buNone/>
              <a:defRPr sz="2000"/>
            </a:lvl3pPr>
            <a:lvl4pPr marL="1168745" indent="0">
              <a:buNone/>
              <a:defRPr sz="1700"/>
            </a:lvl4pPr>
            <a:lvl5pPr marL="1558326" indent="0">
              <a:buNone/>
              <a:defRPr sz="1700"/>
            </a:lvl5pPr>
            <a:lvl6pPr marL="1947908" indent="0">
              <a:buNone/>
              <a:defRPr sz="1700"/>
            </a:lvl6pPr>
            <a:lvl7pPr marL="2337489" indent="0">
              <a:buNone/>
              <a:defRPr sz="1700"/>
            </a:lvl7pPr>
            <a:lvl8pPr marL="2727071" indent="0">
              <a:buNone/>
              <a:defRPr sz="1700"/>
            </a:lvl8pPr>
            <a:lvl9pPr marL="3116652" indent="0">
              <a:buNone/>
              <a:defRPr sz="17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166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582" indent="0">
              <a:buNone/>
              <a:defRPr sz="1000"/>
            </a:lvl2pPr>
            <a:lvl3pPr marL="779163" indent="0">
              <a:buNone/>
              <a:defRPr sz="900"/>
            </a:lvl3pPr>
            <a:lvl4pPr marL="1168745" indent="0">
              <a:buNone/>
              <a:defRPr sz="800"/>
            </a:lvl4pPr>
            <a:lvl5pPr marL="1558326" indent="0">
              <a:buNone/>
              <a:defRPr sz="800"/>
            </a:lvl5pPr>
            <a:lvl6pPr marL="1947908" indent="0">
              <a:buNone/>
              <a:defRPr sz="800"/>
            </a:lvl6pPr>
            <a:lvl7pPr marL="2337489" indent="0">
              <a:buNone/>
              <a:defRPr sz="800"/>
            </a:lvl7pPr>
            <a:lvl8pPr marL="2727071" indent="0">
              <a:buNone/>
              <a:defRPr sz="800"/>
            </a:lvl8pPr>
            <a:lvl9pPr marL="3116652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365C99-18F3-406A-A5D1-2105EA8C5485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7023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3CBD70-D88A-47D0-B21D-6747D456FB53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646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777058" y="26195"/>
            <a:ext cx="1957851" cy="196929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" y="26195"/>
            <a:ext cx="4910504" cy="196929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D6E5F6-343A-40D0-A9B4-517D1653D93A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5636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weiß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9825"/>
            <a:ext cx="914082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Daimler_Logotype_100_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839788"/>
            <a:ext cx="364331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50825" y="2416175"/>
            <a:ext cx="86407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3257350" name="Rectangle 6"/>
          <p:cNvSpPr>
            <a:spLocks noGrp="1" noChangeAspect="1" noChangeArrowheads="1"/>
          </p:cNvSpPr>
          <p:nvPr>
            <p:ph type="ctrTitle"/>
          </p:nvPr>
        </p:nvSpPr>
        <p:spPr>
          <a:xfrm>
            <a:off x="395288" y="2497633"/>
            <a:ext cx="8367712" cy="436037"/>
          </a:xfrm>
        </p:spPr>
        <p:txBody>
          <a:bodyPr bIns="4320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2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95289" y="2933670"/>
            <a:ext cx="8351837" cy="1797874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ct val="0"/>
              </a:spcAft>
              <a:buNone/>
              <a:defRPr sz="240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3588" y="5027613"/>
            <a:ext cx="2133600" cy="1143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900">
                <a:latin typeface="CorpoS" pitchFamily="2" charset="0"/>
                <a:ea typeface="+mn-ea"/>
              </a:defRPr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51663" y="5027613"/>
            <a:ext cx="1795462" cy="114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E9DFD6-A57B-4696-A8D4-75421440411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250825" y="4732338"/>
            <a:ext cx="8642350" cy="214312"/>
          </a:xfrm>
          <a:solidFill>
            <a:schemeClr val="tx2"/>
          </a:solidFill>
        </p:spPr>
        <p:txBody>
          <a:bodyPr lIns="144000" rIns="144000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61692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6110A-288E-4711-B2F1-6FDB9B1D2CB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540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28DE89-36A2-490C-93C8-76E87B1DD7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DukE Kommunikationspapier / ITP/DT / 18.03.2011</a:t>
            </a:r>
          </a:p>
        </p:txBody>
      </p:sp>
    </p:spTree>
    <p:extLst>
      <p:ext uri="{BB962C8B-B14F-4D97-AF65-F5344CB8AC3E}">
        <p14:creationId xmlns:p14="http://schemas.microsoft.com/office/powerpoint/2010/main" val="253139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169" y="26195"/>
            <a:ext cx="19050" cy="1345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94897" y="26195"/>
            <a:ext cx="19050" cy="1345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 / Abteilung / Datum (Tag.Monat.Jahr)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E25BE3-3653-46A2-B56A-2579A043263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57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51929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066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82" indent="0">
              <a:buNone/>
              <a:defRPr sz="1700" b="1"/>
            </a:lvl2pPr>
            <a:lvl3pPr marL="779163" indent="0">
              <a:buNone/>
              <a:defRPr sz="1500" b="1"/>
            </a:lvl3pPr>
            <a:lvl4pPr marL="1168745" indent="0">
              <a:buNone/>
              <a:defRPr sz="1400" b="1"/>
            </a:lvl4pPr>
            <a:lvl5pPr marL="1558326" indent="0">
              <a:buNone/>
              <a:defRPr sz="1400" b="1"/>
            </a:lvl5pPr>
            <a:lvl6pPr marL="1947908" indent="0">
              <a:buNone/>
              <a:defRPr sz="1400" b="1"/>
            </a:lvl6pPr>
            <a:lvl7pPr marL="2337489" indent="0">
              <a:buNone/>
              <a:defRPr sz="1400" b="1"/>
            </a:lvl7pPr>
            <a:lvl8pPr marL="2727071" indent="0">
              <a:buNone/>
              <a:defRPr sz="1400" b="1"/>
            </a:lvl8pPr>
            <a:lvl9pPr marL="3116652" indent="0">
              <a:buNone/>
              <a:defRPr sz="1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066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271" y="1151335"/>
            <a:ext cx="4041531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582" indent="0">
              <a:buNone/>
              <a:defRPr sz="1700" b="1"/>
            </a:lvl2pPr>
            <a:lvl3pPr marL="779163" indent="0">
              <a:buNone/>
              <a:defRPr sz="1500" b="1"/>
            </a:lvl3pPr>
            <a:lvl4pPr marL="1168745" indent="0">
              <a:buNone/>
              <a:defRPr sz="1400" b="1"/>
            </a:lvl4pPr>
            <a:lvl5pPr marL="1558326" indent="0">
              <a:buNone/>
              <a:defRPr sz="1400" b="1"/>
            </a:lvl5pPr>
            <a:lvl6pPr marL="1947908" indent="0">
              <a:buNone/>
              <a:defRPr sz="1400" b="1"/>
            </a:lvl6pPr>
            <a:lvl7pPr marL="2337489" indent="0">
              <a:buNone/>
              <a:defRPr sz="1400" b="1"/>
            </a:lvl7pPr>
            <a:lvl8pPr marL="2727071" indent="0">
              <a:buNone/>
              <a:defRPr sz="1400" b="1"/>
            </a:lvl8pPr>
            <a:lvl9pPr marL="3116652" indent="0">
              <a:buNone/>
              <a:defRPr sz="14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271" y="1631156"/>
            <a:ext cx="4041531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 / Abteilung / Datum (Tag.Monat.Jahr)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C46B80-E8F2-4888-8109-20D301A6A31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79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 / Abteilung / Datum (Tag.Monat.Jahr)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97328A-5585-4B5B-83BB-CEF558C1673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04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 / Abteilung / Datum (Tag.Monat.Jahr)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D0B499-4ED6-4357-BFA3-F51D5BBA6C4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21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-109821"/>
            <a:ext cx="3008435" cy="1186146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538" y="204789"/>
            <a:ext cx="5111262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435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582" indent="0">
              <a:buNone/>
              <a:defRPr sz="1000"/>
            </a:lvl2pPr>
            <a:lvl3pPr marL="779163" indent="0">
              <a:buNone/>
              <a:defRPr sz="900"/>
            </a:lvl3pPr>
            <a:lvl4pPr marL="1168745" indent="0">
              <a:buNone/>
              <a:defRPr sz="800"/>
            </a:lvl4pPr>
            <a:lvl5pPr marL="1558326" indent="0">
              <a:buNone/>
              <a:defRPr sz="800"/>
            </a:lvl5pPr>
            <a:lvl6pPr marL="1947908" indent="0">
              <a:buNone/>
              <a:defRPr sz="800"/>
            </a:lvl6pPr>
            <a:lvl7pPr marL="2337489" indent="0">
              <a:buNone/>
              <a:defRPr sz="800"/>
            </a:lvl7pPr>
            <a:lvl8pPr marL="2727071" indent="0">
              <a:buNone/>
              <a:defRPr sz="800"/>
            </a:lvl8pPr>
            <a:lvl9pPr marL="3116652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 / Abteilung / Datum (Tag.Monat.Jahr)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EAE920-FBCD-4001-AE25-C14A70C61AE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3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166" y="3506208"/>
            <a:ext cx="5486400" cy="51929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166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582" indent="0">
              <a:buNone/>
              <a:defRPr sz="2400"/>
            </a:lvl2pPr>
            <a:lvl3pPr marL="779163" indent="0">
              <a:buNone/>
              <a:defRPr sz="2000"/>
            </a:lvl3pPr>
            <a:lvl4pPr marL="1168745" indent="0">
              <a:buNone/>
              <a:defRPr sz="1700"/>
            </a:lvl4pPr>
            <a:lvl5pPr marL="1558326" indent="0">
              <a:buNone/>
              <a:defRPr sz="1700"/>
            </a:lvl5pPr>
            <a:lvl6pPr marL="1947908" indent="0">
              <a:buNone/>
              <a:defRPr sz="1700"/>
            </a:lvl6pPr>
            <a:lvl7pPr marL="2337489" indent="0">
              <a:buNone/>
              <a:defRPr sz="1700"/>
            </a:lvl7pPr>
            <a:lvl8pPr marL="2727071" indent="0">
              <a:buNone/>
              <a:defRPr sz="1700"/>
            </a:lvl8pPr>
            <a:lvl9pPr marL="3116652" indent="0">
              <a:buNone/>
              <a:defRPr sz="17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166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582" indent="0">
              <a:buNone/>
              <a:defRPr sz="1000"/>
            </a:lvl2pPr>
            <a:lvl3pPr marL="779163" indent="0">
              <a:buNone/>
              <a:defRPr sz="900"/>
            </a:lvl3pPr>
            <a:lvl4pPr marL="1168745" indent="0">
              <a:buNone/>
              <a:defRPr sz="800"/>
            </a:lvl4pPr>
            <a:lvl5pPr marL="1558326" indent="0">
              <a:buNone/>
              <a:defRPr sz="800"/>
            </a:lvl5pPr>
            <a:lvl6pPr marL="1947908" indent="0">
              <a:buNone/>
              <a:defRPr sz="800"/>
            </a:lvl6pPr>
            <a:lvl7pPr marL="2337489" indent="0">
              <a:buNone/>
              <a:defRPr sz="800"/>
            </a:lvl7pPr>
            <a:lvl8pPr marL="2727071" indent="0">
              <a:buNone/>
              <a:defRPr sz="800"/>
            </a:lvl8pPr>
            <a:lvl9pPr marL="3116652" indent="0">
              <a:buNone/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der Präsentation / Abteilung / Datum (Tag.Monat.Jahr)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365C99-18F3-406A-A5D1-2105EA8C548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29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70" y="26194"/>
            <a:ext cx="178777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249862" name="Picture 6" descr="weiß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1069" cy="4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870" name="Picture 14" descr="weiß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46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9869" name="Picture 13" descr="weiß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1954" y="2382"/>
            <a:ext cx="247650" cy="513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871" name="Picture 15" descr="weiß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9429"/>
            <a:ext cx="9138138" cy="19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43050"/>
            <a:ext cx="6734908" cy="519297"/>
          </a:xfrm>
          <a:prstGeom prst="rect">
            <a:avLst/>
          </a:prstGeom>
          <a:solidFill>
            <a:schemeClr val="bg2"/>
          </a:solidFill>
          <a:ln w="63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37471" tIns="61358" rIns="478596" bIns="12271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2498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654" y="5029200"/>
            <a:ext cx="4174881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800"/>
            </a:lvl1pPr>
          </a:lstStyle>
          <a:p>
            <a:r>
              <a:rPr lang="de-DE"/>
              <a:t>Titel der Präsentation / Abteilung / Datum (Tag.Monat.Jahr)</a:t>
            </a:r>
          </a:p>
        </p:txBody>
      </p:sp>
      <p:sp>
        <p:nvSpPr>
          <p:cNvPr id="2498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1784" y="5029200"/>
            <a:ext cx="1795097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Aft>
                <a:spcPct val="50000"/>
              </a:spcAft>
              <a:defRPr sz="800"/>
            </a:lvl1pPr>
          </a:lstStyle>
          <a:p>
            <a:fld id="{9D1483EC-90FB-44AF-9EA1-F42B4C32D51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63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DE"/>
          </a:p>
        </p:txBody>
      </p:sp>
      <p:pic>
        <p:nvPicPr>
          <p:cNvPr id="12" name="Picture 7" descr="Daimler_Logotype_042_C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176213"/>
            <a:ext cx="156051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715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dt="0"/>
  <p:txStyles>
    <p:titleStyle>
      <a:lvl1pPr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2pPr>
      <a:lvl3pPr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3pPr>
      <a:lvl4pPr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4pPr>
      <a:lvl5pPr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5pPr>
      <a:lvl6pPr marL="389626"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6pPr>
      <a:lvl7pPr marL="779252"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7pPr>
      <a:lvl8pPr marL="1168878"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8pPr>
      <a:lvl9pPr marL="1558503"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9pPr>
    </p:titleStyle>
    <p:bodyStyle>
      <a:lvl1pPr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tx2"/>
          </a:solidFill>
          <a:latin typeface="+mn-lt"/>
          <a:ea typeface="+mn-ea"/>
          <a:cs typeface="+mn-cs"/>
        </a:defRPr>
      </a:lvl1pPr>
      <a:lvl2pPr marL="1353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2pPr>
      <a:lvl3pPr marL="2706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3pPr>
      <a:lvl4pPr marL="4059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4pPr>
      <a:lvl5pPr marL="5411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5pPr>
      <a:lvl6pPr marL="395037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6pPr>
      <a:lvl7pPr marL="784663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7pPr>
      <a:lvl8pPr marL="1174289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8pPr>
      <a:lvl9pPr marL="1563915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9pPr>
    </p:bodyStyle>
    <p:otherStyle>
      <a:defPPr>
        <a:defRPr lang="de-DE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70" y="26194"/>
            <a:ext cx="178777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249862" name="Picture 6" descr="weiß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1069" cy="4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870" name="Picture 14" descr="weiß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46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9869" name="Picture 13" descr="weiß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1954" y="2382"/>
            <a:ext cx="247650" cy="513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871" name="Picture 15" descr="weiß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9429"/>
            <a:ext cx="9138138" cy="19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43050"/>
            <a:ext cx="6734908" cy="519297"/>
          </a:xfrm>
          <a:prstGeom prst="rect">
            <a:avLst/>
          </a:prstGeom>
          <a:solidFill>
            <a:schemeClr val="bg2"/>
          </a:solidFill>
          <a:ln w="63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37471" tIns="61358" rIns="478596" bIns="12271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2498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654" y="5029200"/>
            <a:ext cx="4174881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800"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2498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1784" y="5029200"/>
            <a:ext cx="1795097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Aft>
                <a:spcPct val="50000"/>
              </a:spcAft>
              <a:defRPr sz="800"/>
            </a:lvl1pPr>
          </a:lstStyle>
          <a:p>
            <a:fld id="{9D1483EC-90FB-44AF-9EA1-F42B4C32D518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63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12" name="Picture 7" descr="Daimler_Logotype_042_C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176213"/>
            <a:ext cx="156051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14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dt="0"/>
  <p:txStyles>
    <p:titleStyle>
      <a:lvl1pPr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2pPr>
      <a:lvl3pPr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3pPr>
      <a:lvl4pPr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4pPr>
      <a:lvl5pPr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5pPr>
      <a:lvl6pPr marL="389626"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6pPr>
      <a:lvl7pPr marL="779252"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7pPr>
      <a:lvl8pPr marL="1168878"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8pPr>
      <a:lvl9pPr marL="1558503"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9pPr>
    </p:titleStyle>
    <p:bodyStyle>
      <a:lvl1pPr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tx2"/>
          </a:solidFill>
          <a:latin typeface="+mn-lt"/>
          <a:ea typeface="+mn-ea"/>
          <a:cs typeface="+mn-cs"/>
        </a:defRPr>
      </a:lvl1pPr>
      <a:lvl2pPr marL="1353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2pPr>
      <a:lvl3pPr marL="2706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3pPr>
      <a:lvl4pPr marL="4059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4pPr>
      <a:lvl5pPr marL="5411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5pPr>
      <a:lvl6pPr marL="395037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6pPr>
      <a:lvl7pPr marL="784663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7pPr>
      <a:lvl8pPr marL="1174289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8pPr>
      <a:lvl9pPr marL="1563915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9pPr>
    </p:bodyStyle>
    <p:otherStyle>
      <a:defPPr>
        <a:defRPr lang="de-DE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70" y="26194"/>
            <a:ext cx="178777" cy="13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249862" name="Picture 6" descr="weiß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1069" cy="4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870" name="Picture 14" descr="weiß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2046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9869" name="Picture 13" descr="weiß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1954" y="2382"/>
            <a:ext cx="247650" cy="513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871" name="Picture 15" descr="weiß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49429"/>
            <a:ext cx="9138138" cy="19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43050"/>
            <a:ext cx="6734908" cy="519297"/>
          </a:xfrm>
          <a:prstGeom prst="rect">
            <a:avLst/>
          </a:prstGeom>
          <a:solidFill>
            <a:schemeClr val="bg2"/>
          </a:solidFill>
          <a:ln w="63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37471" tIns="61358" rIns="478596" bIns="12271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2498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654" y="5029200"/>
            <a:ext cx="4174881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800"/>
            </a:lvl1pPr>
          </a:lstStyle>
          <a:p>
            <a:r>
              <a:rPr lang="de-DE">
                <a:solidFill>
                  <a:srgbClr val="000000"/>
                </a:solidFill>
              </a:rPr>
              <a:t>Titel der Präsentation / Abteilung / Datum (Tag.Monat.Jahr)</a:t>
            </a:r>
          </a:p>
        </p:txBody>
      </p:sp>
      <p:sp>
        <p:nvSpPr>
          <p:cNvPr id="2498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1784" y="5029200"/>
            <a:ext cx="1795097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Aft>
                <a:spcPct val="50000"/>
              </a:spcAft>
              <a:defRPr sz="800"/>
            </a:lvl1pPr>
          </a:lstStyle>
          <a:p>
            <a:fld id="{9D1483EC-90FB-44AF-9EA1-F42B4C32D518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63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7925" tIns="38963" rIns="77925" bIns="38963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12" name="Picture 7" descr="Daimler_Logotype_042_C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176213"/>
            <a:ext cx="156051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634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dt="0"/>
  <p:txStyles>
    <p:titleStyle>
      <a:lvl1pPr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2pPr>
      <a:lvl3pPr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3pPr>
      <a:lvl4pPr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4pPr>
      <a:lvl5pPr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5pPr>
      <a:lvl6pPr marL="389626"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6pPr>
      <a:lvl7pPr marL="779252"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7pPr>
      <a:lvl8pPr marL="1168878"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8pPr>
      <a:lvl9pPr marL="1558503" algn="l" rtl="0" fontAlgn="base">
        <a:lnSpc>
          <a:spcPts val="2557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orpoS" pitchFamily="2" charset="0"/>
        </a:defRPr>
      </a:lvl9pPr>
    </p:titleStyle>
    <p:bodyStyle>
      <a:lvl1pPr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tx2"/>
          </a:solidFill>
          <a:latin typeface="+mn-lt"/>
          <a:ea typeface="+mn-ea"/>
          <a:cs typeface="+mn-cs"/>
        </a:defRPr>
      </a:lvl1pPr>
      <a:lvl2pPr marL="1353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2pPr>
      <a:lvl3pPr marL="2706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3pPr>
      <a:lvl4pPr marL="4059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4pPr>
      <a:lvl5pPr marL="5411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5pPr>
      <a:lvl6pPr marL="395037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6pPr>
      <a:lvl7pPr marL="784663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7pPr>
      <a:lvl8pPr marL="1174289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8pPr>
      <a:lvl9pPr marL="1563915" algn="l" rtl="0" fontAlgn="base">
        <a:lnSpc>
          <a:spcPts val="85"/>
        </a:lnSpc>
        <a:spcBef>
          <a:spcPct val="0"/>
        </a:spcBef>
        <a:spcAft>
          <a:spcPct val="0"/>
        </a:spcAft>
        <a:buSzPct val="75000"/>
        <a:defRPr sz="100">
          <a:solidFill>
            <a:schemeClr val="bg1"/>
          </a:solidFill>
          <a:latin typeface="+mn-lt"/>
        </a:defRPr>
      </a:lvl9pPr>
    </p:bodyStyle>
    <p:otherStyle>
      <a:defPPr>
        <a:defRPr lang="de-DE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35113"/>
            <a:ext cx="835342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256323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5018088"/>
            <a:ext cx="41751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Aft>
                <a:spcPct val="50000"/>
              </a:spcAft>
              <a:defRPr sz="900">
                <a:latin typeface="CorpoS" pitchFamily="2" charset="0"/>
                <a:ea typeface="+mn-ea"/>
              </a:defRPr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25632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3250" y="5018088"/>
            <a:ext cx="1795463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Aft>
                <a:spcPct val="50000"/>
              </a:spcAft>
              <a:defRPr sz="900" smtClean="0"/>
            </a:lvl1pPr>
          </a:lstStyle>
          <a:p>
            <a:pPr>
              <a:defRPr/>
            </a:pPr>
            <a:fld id="{753C106C-C093-4084-805C-D46DA5616F8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695325"/>
            <a:ext cx="83534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431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pic>
        <p:nvPicPr>
          <p:cNvPr id="1030" name="Picture 7" descr="Daimler_Logotype_042_C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176213"/>
            <a:ext cx="156051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250825" y="592138"/>
            <a:ext cx="86725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5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</p:sldLayoutIdLst>
  <p:hf sldNum="0"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orpoS" pitchFamily="2" charset="0"/>
          <a:ea typeface="MS PGothic" pitchFamily="34" charset="-128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orpoS" pitchFamily="2" charset="0"/>
          <a:ea typeface="MS PGothic" pitchFamily="34" charset="-128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orpoS" pitchFamily="2" charset="0"/>
          <a:ea typeface="MS PGothic" pitchFamily="34" charset="-128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orpoS" pitchFamily="2" charset="0"/>
          <a:ea typeface="MS PGothic" pitchFamily="34" charset="-128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orpoS" pitchFamily="2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orpoS" pitchFamily="2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orpoS" pitchFamily="2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CorpoS" pitchFamily="2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355600" indent="-171450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808038" indent="-179388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262063" indent="-177800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624013" indent="-182563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081213" indent="-182563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+mn-lt"/>
        </a:defRPr>
      </a:lvl6pPr>
      <a:lvl7pPr marL="2538413" indent="-182563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+mn-lt"/>
        </a:defRPr>
      </a:lvl7pPr>
      <a:lvl8pPr marL="2995613" indent="-182563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+mn-lt"/>
        </a:defRPr>
      </a:lvl8pPr>
      <a:lvl9pPr marL="3452813" indent="-182563" algn="l" rtl="0" eaLnBrk="1" fontAlgn="base" hangingPunct="1">
        <a:lnSpc>
          <a:spcPct val="108000"/>
        </a:lnSpc>
        <a:spcBef>
          <a:spcPct val="0"/>
        </a:spcBef>
        <a:spcAft>
          <a:spcPct val="42000"/>
        </a:spcAft>
        <a:buSzPct val="7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2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Relationship Id="rId6" Type="http://schemas.openxmlformats.org/officeDocument/2006/relationships/hyperlink" Target="http://shop.mercedes-benz.com/de/bc/Navigation/CNX-bc16043f-55f3-44d6-a482-21b4ea2d3d1c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Relationship Id="rId6" Type="http://schemas.openxmlformats.org/officeDocument/2006/relationships/hyperlink" Target="http://shop.mercedes-benz.com/de/bc/Navigation/CNX-bc16043f-55f3-44d6-a482-21b4ea2d3d1c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7.jpeg"/><Relationship Id="rId5" Type="http://schemas.openxmlformats.org/officeDocument/2006/relationships/hyperlink" Target="http://shop.mercedes-benz.com/de/bc/Navigation/CNX-bc16043f-55f3-44d6-a482-21b4ea2d3d1c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5.jpeg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395288" y="2497138"/>
            <a:ext cx="8367712" cy="813063"/>
          </a:xfrm>
        </p:spPr>
        <p:txBody>
          <a:bodyPr/>
          <a:lstStyle/>
          <a:p>
            <a:r>
              <a:rPr lang="en-US" dirty="0"/>
              <a:t>Needs/Visions for </a:t>
            </a:r>
            <a:r>
              <a:rPr lang="en-US" dirty="0" smtClean="0"/>
              <a:t>Multilingual Speech Understanding in Cars</a:t>
            </a:r>
          </a:p>
        </p:txBody>
      </p:sp>
      <p:sp>
        <p:nvSpPr>
          <p:cNvPr id="3075" name="Untertitel 2"/>
          <p:cNvSpPr>
            <a:spLocks noGrp="1"/>
          </p:cNvSpPr>
          <p:nvPr>
            <p:ph type="subTitle" idx="1"/>
          </p:nvPr>
        </p:nvSpPr>
        <p:spPr>
          <a:xfrm>
            <a:off x="395288" y="3728620"/>
            <a:ext cx="8367712" cy="1016637"/>
          </a:xfrm>
        </p:spPr>
        <p:txBody>
          <a:bodyPr/>
          <a:lstStyle/>
          <a:p>
            <a:r>
              <a:rPr lang="de-DE" b="1" dirty="0"/>
              <a:t>LT CEO </a:t>
            </a:r>
            <a:r>
              <a:rPr lang="de-DE" b="1" dirty="0" smtClean="0"/>
              <a:t>SUMMIT,</a:t>
            </a:r>
            <a:r>
              <a:rPr lang="de-DE" dirty="0" smtClean="0"/>
              <a:t> </a:t>
            </a:r>
            <a:r>
              <a:rPr lang="de-DE" b="1" dirty="0"/>
              <a:t>26 June 2013 </a:t>
            </a:r>
            <a:r>
              <a:rPr lang="de-DE" dirty="0"/>
              <a:t/>
            </a:r>
            <a:br>
              <a:rPr lang="de-DE" dirty="0"/>
            </a:b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Ute Ehrlich, Daimler AG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26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933" y="2708822"/>
            <a:ext cx="1636793" cy="107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304285"/>
            <a:ext cx="8353425" cy="3622826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de-DE" dirty="0" smtClean="0"/>
              <a:t>Speech integration </a:t>
            </a:r>
            <a:r>
              <a:rPr lang="en-US" altLang="de-DE" dirty="0"/>
              <a:t>of </a:t>
            </a:r>
            <a:r>
              <a:rPr lang="en-US" altLang="de-DE" dirty="0" smtClean="0"/>
              <a:t>online apps </a:t>
            </a:r>
            <a:r>
              <a:rPr lang="en-US" altLang="de-DE" dirty="0"/>
              <a:t>and c</a:t>
            </a:r>
            <a:r>
              <a:rPr lang="en-US" altLang="de-DE" dirty="0" smtClean="0"/>
              <a:t>ar </a:t>
            </a:r>
            <a:r>
              <a:rPr lang="en-US" altLang="de-DE" dirty="0"/>
              <a:t>f</a:t>
            </a:r>
            <a:r>
              <a:rPr lang="en-US" altLang="de-DE" dirty="0" smtClean="0"/>
              <a:t>unctionalities should be</a:t>
            </a:r>
          </a:p>
          <a:p>
            <a:pPr marL="742950" lvl="1" indent="-285750" defTabSz="574675" ea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de-DE" dirty="0" smtClean="0"/>
              <a:t>neatly </a:t>
            </a:r>
            <a:r>
              <a:rPr lang="en-US" altLang="de-DE" dirty="0"/>
              <a:t>integrated</a:t>
            </a:r>
          </a:p>
          <a:p>
            <a:pPr marL="742950" lvl="1" indent="-285750" defTabSz="574675" ea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de-DE" dirty="0"/>
              <a:t>v</a:t>
            </a:r>
            <a:r>
              <a:rPr lang="en-US" altLang="de-DE" dirty="0" smtClean="0"/>
              <a:t>ery flexible to enable the users to add their </a:t>
            </a:r>
            <a:r>
              <a:rPr lang="en-US" altLang="de-DE" dirty="0"/>
              <a:t>own (speech capable) </a:t>
            </a:r>
            <a:r>
              <a:rPr lang="en-US" altLang="de-DE" dirty="0" smtClean="0"/>
              <a:t>apps</a:t>
            </a:r>
          </a:p>
          <a:p>
            <a:pPr marL="742950" lvl="1" indent="-285750" defTabSz="574675" ea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de-DE" dirty="0"/>
              <a:t>a</a:t>
            </a:r>
            <a:r>
              <a:rPr lang="en-US" altLang="de-DE" dirty="0" smtClean="0"/>
              <a:t>ble to offer the user a real benefit with respect to smartphone speech integrations</a:t>
            </a:r>
            <a:endParaRPr lang="en-US" altLang="de-DE" dirty="0"/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 smtClean="0"/>
              <a:t>NLU requirements to achieve this:</a:t>
            </a:r>
          </a:p>
          <a:p>
            <a:pPr marL="742950" lvl="1" indent="-285750" defTabSz="574675" ea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a language-independent common sense ontology </a:t>
            </a:r>
            <a:endParaRPr lang="en-US" dirty="0" smtClean="0"/>
          </a:p>
          <a:p>
            <a:pPr marL="800100" lvl="1" indent="-342900" defTabSz="574675" ea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general multi-lingual grammars and </a:t>
            </a:r>
            <a:r>
              <a:rPr lang="en-US" dirty="0" smtClean="0"/>
              <a:t>lexica available in the cloud </a:t>
            </a:r>
          </a:p>
          <a:p>
            <a:pPr marL="800100" lvl="1" indent="-342900" defTabSz="574675" ea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equivalent parsing </a:t>
            </a:r>
            <a:r>
              <a:rPr lang="en-US" dirty="0"/>
              <a:t>mechanisms both onboard and in the </a:t>
            </a:r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  </a:t>
            </a:r>
            <a:endParaRPr lang="de-DE">
              <a:solidFill>
                <a:srgbClr val="000000"/>
              </a:solidFill>
            </a:endParaRPr>
          </a:p>
        </p:txBody>
      </p:sp>
      <p:pic>
        <p:nvPicPr>
          <p:cNvPr id="7" name="Picture 6" descr="http://redblue.scene7.com/is/image/redblue/pixelboxx-mss-54904298?layer%3Dcomp%26resMode%3Dbicub%26op_usm%3D0.8%2C0.9%2C2%2C0%26op_sharpen%3D1&amp;id=SY1qY3&amp;wid=193&amp;hei=400&amp;fmt=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563" y="2755493"/>
            <a:ext cx="348720" cy="72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Mercedes-Benz Alle Mercedes-Benz Apps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871" y="3199038"/>
            <a:ext cx="1153463" cy="401201"/>
          </a:xfrm>
          <a:prstGeom prst="trapezoid">
            <a:avLst>
              <a:gd name="adj" fmla="val 55169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Navigation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5" t="6522" r="24778" b="51403"/>
          <a:stretch/>
        </p:blipFill>
        <p:spPr bwMode="auto">
          <a:xfrm>
            <a:off x="7626855" y="4296790"/>
            <a:ext cx="1203818" cy="709712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data:image/jpeg;base64,/9j/4AAQSkZJRgABAQAAAQABAAD/2wCEAAkGBxQPDxQUDxQVFhQUFBYUFBYVFhQVFBQUFBQWFxUVFBQYHCggGBwlIBQUITEhJykrLjAuFx8zODQsNygtLisBCgoKDg0OGhAQGiwkICQvLCwsLCwsLCwsLCwsLCwsLCwsLCwsLCwsLCwsLCwsLCwsLCwsLCwsLCwsLCwsLCwsLP/AABEIAOIA3wMBEQACEQEDEQH/xAAcAAACAgMBAQAAAAAAAAAAAAAABwEGBAUIAwL/xABLEAABAwIACQcIBgkCBgMAAAABAAIDBBEFBgcSITFBUWETIjJxgZGhFCNCUnKCscEzNWJzksIIFTRDdKKys9FjtBYkJVOD8OHi8f/EABsBAQACAwEBAAAAAAAAAAAAAAABBAMFBgIH/8QANhEBAAIBAgQEBAUCBQUAAAAAAAECAwQRBRIhMQZBUWETIjJxFEKBkaGxwSMzNFLRFWKS4fH/2gAMAwEAAhEDEQA/AHggLoBBKAQCAQCAQCCEBdAIPkyjeO8IJEgOojvCD6QQglAIBAIBAIBAIBAIBBq8N4chogw1Ds0PdmA2J02J021DRrXm161jqz6fS5NRMxjjeVZ/4pb+tf2hvknk2frbmcpnetrvwusPxP8AE79Nm1/6bb8Fzck/E5tv02WbAmHYa0PNO/ODHZrtBGm19F9izVtFo3hq9TpcunmIyRtu2i9K4QCAQCD4klDQS4gAayTYDrKDG8tzvomOfx6LPxO1jqBQBEh6T2MH2RnEe+7R/Kh9mrrML0cWieqBI2cqb/hjt8F4nJWO8rOPR58n00lqZ8csGtPrm2sQucfxOCxzqMcL1OB6y35dvvLw/wCP6AaoX9kTB815/FUZY8P6r2/cDH2gPSif2xMNu4p+Jxk+H9X5bfuyqfG7Br9ThGd/Jvj7y0Beo1FJ82C3BtbX8u/7NzR11PN+zVV+Ala890lystb1t2lRyaXNj+ukx+jOvK3VmPHbGfzAnuXpgSK9o+kBjP2xZv4xdvihuygUEoBAIBAIBAIBBhYXzRA8yR8qGtJzM0PLrDUGnWV5t26suDm+JEVnb3KhuK8vk3l3JN+k5TybNObyPVr7N2ngqcYp25/P+zrJ4nj5/wALzz2259/M1sD5hhjdHHyQc0OzM0MLbjUWjUVdrty9HJ5+b4kxad9vPdnKWIIBB8ySBoJcQANJJ0AdZQYZqHyfRCzfXeDp9lms9ZsOtBp8L4dpKI3qJOUlGpuh8gPBo5rOvQsd8ta913S8P1Gpn5K9PXyUzC2UqZ9xTMbG31nc9/dqHiqt9XP5YdFpvDuOvXNO/tCp4QwtPUHz8sj+Bcc38I0eCrzktPdusOiwYY2pSI/qwQF43WdkokKAIBBFlJO0921wbjHVU30UzwPVJzm/hde3Ystc1q9pUM3DNNm+qv7LhgjKaejWRXGovj+bD8irFNVv0s0ep8O7dcNv0lccE10FQ3OopQNpaNQ9qI9HssrVb1t2c/n0ubBO2SJhsG1ubomGbucNMZ970TwPYSvSuzAglAIBAIBAIIIQRmoJAQSgEGNVVQZZoBc46mjWeJ3DifjoQa3CVZFTM5atkGg3a3SWg7Axmt7uJ09S82tFY3ln0+nyai/JjjeS5xjx/mqbsp7wx7wfOuHFw6PUO9UsmomezrtDwLFi+bL81v4U46dJ1nXvPWqszMt7FYiNo6QFCQgEAgEAgEAgEApH3BM6NwdG5zXDU5pII7Qpraa9YeMmOuSOW0RP3X7FzKKRaOvGc06OVaNP/kZtHEdyuYtT5WczrvD++9tP+3/C+0rhmCSlcJInaQwG4t/pO2eydHsq3ExMbw5e9LUnltG0wzqaobILt2aDfQQdxGsHgpeXsgEAgEAgEAgEAgxKqoN8yOxeRc36LB6zvkNZ4C5AVzGXGSLBjCB5yoeL2uLn7ch9Fu4DsCxZcsUhs+HcNyau3pX1KfCuE5auQyTvLnHVuaNzRsC1t8k3neXb6bSY9NTkxx9/dhrzushQBAKQIIB0227tqnZHNEd3u2lkOqN56mOPyU8lvRjnUYo/NH7w+X0729Jjx1tcPiFHJb0TXNjt2tH7w8g5RtsyRO/ZKg8wgEAgEG4xbxkmoH3jN2E8+M9F3EeqeIWbFlmn2a7X8Ow6uvzdLeUm1gjCkddGJqV1pALPadY+xK0axud3bQdjTJF46OH1ejy6W/Jkj9fVuKWqEl9jm6HNOtp+Y3HavaqyEAgEAgEAgEGLV1JBDGaXu1X1NA1vdwHidHEBV8bcZW4Ni5OI59RJc6dJF9cknyHC2gBYc2WMce7a8L4ZfV23t0rHf39oKKed0j3PkcXOcbucdJJK1s2m07y7rHipjrFaxtEeT4XlkCAQe1JSPmeGQsc9x9FoJPWdw4r1FJntDFlz48NebJMRHuumB8ms0lnVUgiB9FvPf2nojxVqmlnvLn9T4ipWdsNd/eey4YOxCoohpi5Q75SX/wAvR8FZrgpHk0ubjOryfn2+3Rv6agiiFo42MG5rWt+AWTlj0a+2bJed7WmfvL3zVO0Mac1NhhVeB4Jh52GN/tMafiF5msT3ZqajLT6bTH6q7hLJ3SS/Rh0Tt7HEt/C64+Cx209LNjg45qsfSZ3j3UzDOT2pgu6G0zB6vNkHuHX2HsVW+ltHWG+03iDBl6ZI5Z/hUpGFpIcCCNBBBBB3EHUq8xMd28peto3rO8PleXoIBBnYGwtJRzCWE2I0Eei9u1rhtCyUvNZ3hV1ejx6nHNL/APw48C4WZhCFs1OQ2RuhzTsO2N9tbTrB6jvC2WPJF46OB1ujyaXJyX/SfWG6pagSNvqINnNOtrhraf8A3ToI0FZFR7oBAIBAIPGqmEbSTwAA1uJ0Bo4koNDjBhduDqd0stnTSGzR6z7aGj7DR8zrKx5LxSN13QaK+qyxSvbzn0gl6yqfNI6SVxc95u4nf/jgtXa3NO8voWHDTDSKU7Q8V5ZAgCguOKmIklVaSovFCdIH7x44A9EcT/8AKtYtNNutnP8AEOO0w/Jh62/iDSwTgqGlZmQRhg22Glx3udrJ61erWKxtDks+oy5rc2Sd5Z1l6YUoBAIBAIIQFkGmxgxZp65vnWAP2SN0Pb27RwOhY74q37rml1+bTTvSenp5FLjNipNQG7ufETzZGjRwDx6J8FQyYZp18nZ6Di2LVRt2t6NCsMtp18woApGzxdw2+hnEkekapGbHs2g8dxWTFk5J3UtfoqavFNJ6THaTnpqxssbKqnOcxzRnga3N329ZunRuuN1tnWeaN3z7NhvhvNLx1htmOuARpBFwd4XpifSAQCCEGufKHOdI8gRxZ1idWcAQ9/ZpaPeTfbqmtZtMRHeexMY14dNfUuk08m3mxN3M323nWexavNlm8voXDNFGlwxX809ZaZYWwCAUkzEGXiNiPm5s9Y27ulHERobuc8b+Gzr1XsGDb5rOP4txib74sPbzkxrK25wIJQCAQCAQCAQCAQeVRC2Rpa8BzXCxBFwQdhCjZNbTWd69yjx4xNNGTNTgmA9IazET8W8dioZ8HL81ezseFcX+Ntiy/V6+qnKs6EKAILnk2xi8nn5CQ+alPNvqZIdXY7V12VvTZNp5Zc/x3QfFp8an1R3+xo0nm38n6Ju6Ph6zOwm44G2xX3GM5AIBBjV0pDbN6TyGt4E63dgBPYgouU3C4gp2UkRsXi794iboAJ+0R4FVtTk5Y5XQcA0cZMk5rR0r2+5YLXOzCAQMHJtipyhFVUN5o+hadpH7wjdu79yu6fD+azluN8U76fFP3n+3/JoBXXKpQQgr+EsdqClldFPUxskZYOac4lpIBANhuI70GMMouDCbCsjudA0P0k6gOagtLTdBKAQCDwq6uOFpdK9rGjW57g1veUFflyg4NabGthvq0OLh3tBCDZ4Kxipav9mqIZDuY9pd+G90GzQfMsYcC1wBBFiDpBB1gomJmJ3glsecWDQTZ0YPISE5n2DrLD8uHUtbnxTSd47O44RxH8Tj5LfVH8qysDddwoB1KYnZExExtJ0Yq4VNfQtfcctEbH7xg0E8HA/zFbTFeL13fPeJ6T8NqJrHbvH2WanmD2hw1EA8eo8Vla96IIQYWcDK5x6MTc3hnEBzz2DMHa5N9iI3naCMxiwoauqkmOpzrM4MboaO7T2rVZb81pl9H0GmjT4K0j03n7tcsS4EG5xSwIa6qbHpzBz5TuYNnWdX/wCLNhpz2a7imsjS4JnznpB6wRBjQ1oADQAANQA0ABbOI2fPptNp3nu9FKAg1WNGGmUFHLUSao23A9Z50MYOJcQO1BypW1b55XyynOfI4ved7nG5R6XTI/i15dhASSC8NLaV250l/NN7xne6N6Il0WiEoBBQcpOURuDByNOGyVTm3sdLIgdTpLazub8AgQmGMLz1snKVUr5XbM481vBjRoaOoBHphIBpsQRcEaQRoIO8HYgZWIWVSale2LCDjLAbASHnSxcSdcjevT16kQfEEzZGNewhzXAOa4G4c0i4IO0Ihh4cwUysgfFINDhoO1rh0XDiCvN6xaNpZ9NqLYMsZK+RCV9G6nlfFILPjcWu7No4EWPatVes1nZ9GwZ65sdcle0vBeGYKRbcmmFuQrRG48ycZnvjSw/EdoVnTX2ts0XHtL8XB8SI61/obFJzJHs2Hzjepx54/Fc++FsHEwzUHzI8NaS7QACSdwGtBUscq802C330Pm5vEOlJLx2AuHYsOe3LTdsuE4PjaqsT2jrJOLWPoIUAUhxZNcDeT0QkcOfPzzvDPQHdp95bLBTlq4Tjeq+NqZrE9K9I/ut6ztOlBCBH5dsZOVnZRRnmw2kmttkcOYw9TTf3xuRJVW3dw1nqQdOZNsW/1bg+ONw86/zsx/1HAc33QA3sRC1IBBqcasNNoKKaodp5NhLW6s550Mb2uICDlWtq3zyvlmcXSSOL3uO1x19Q3DYEem4xPxSnwrMY6cBrW2Mkrr5kYOr2nGxs0btiINmkyKUbWWlmqHvtpc0xsAP2W5p8SUN1Rx1yTS0UbpqN7p4mC72OAEzGjW4Zuh4G4AHrQLVEnRkIxmc9slDK6/Jt5WC59C4EjOoFzSPbO5HmTeQLLKzgezmVLBr83J16Sxx8R3KnqqdOaHU+HdX9WC33gu1RdUEH3DKWOa5vSaQ5vW03HwXqs7TEvGSkXpNJ8+h9U9YJYqedup4bf2ZQBb8WZ3Lb1neN3zPNjnHktWfKW1UsbEwlpjzfXLWdjnAO/lzkC8yv1nOp4RsD5T1mzW/mVPVz0iHU+G8X15PtBdqi6oIMvBFF5RURRD949rT7N+d4ArJjrzW2VtZm+Dhtk9IdCRMDWgDQALAbgNAW1iNofNpned5falAQarGfDTKCjlqJNUbLges86GMHEuIHag5Urqx88r5ZTnPkcXvO9zjc9iPS6ZH8WvLsICSQXhpbSuvqdJ+6b3jO90b0RLotEJQCBY5fasswdCwapKlod1MjkePEN7kCHRLpfJTgtlNgimzRpmYJ3na50vOF+oZo7EQt6CCEHLWUDBjaTCtVDGLMbJnNGxolY2TNHAZ9uoIllZLKkxYapC30nvjPFr4ni3fY9iIl02g1WM+DvKqOaK2lzDm+23nNPeAseSvNSYWdFnnBnpePUg1qttn0qOu0+oUAQ8zbydzmfBbmX50bnsHA9NndnDuWz09t6OD45i5NXMx5xuucMge0OGpwBHURdZ2oeNXpkiG5zndgY4fFwQKHKZPn4SePUYxnhnfmWu1M/Ps7jgFNtJE+szKqqs3YQW7JdS8phDOOqONzveNmjwc5WdLXe+7ReIcvLpor6ycYWxcSlBCBIZdsZOVmZRRnmxWkmttkcPNsPU053vDciSp6tO4DWTuCDp3Jvi3+rcHxxuHnX+dmP+o8Dm+6LN7EQtKAQCBU/pB/sdL/ABR/syIEeiXU2T/6oof4WH+21ELAgEHNGVz68q+uH/bxImGHk3+uaL778j0JdRBEAhBz/jHS8jWzx7Gyut1OOcPAhanNG15h9H4dlnJpqWn0a5Y1wKYDHyPVH7TH92/vzmn4BXdJPeHKeJMfWl/vBg4N+iA9UuZ+Bxb+VXHLiUefZ93J/VEgSOOz87CVSf8AUt+FjR8lq8873l9C4RG2jxx7T/VpVhbEIGHkfi59S77MbfF5V7SeblvEtumOv3M4K45VKDV4zYZZQUktRJ0Ymkges46GMHEuIHag5Trqx88r5ZTeSR7nvO9zjc24I9PXBFd5NURzBjXmJwe1r75hc3olwGkgGxtwRC2y5WcJuNxLG3g2Fmb/ADXPihs3OAstNTG4CtijlZtdEDHIBvsSWu6uahscOL2H4MIQiWlkD23sRqcx1r5r262lENogVP6Qf7HS/wAUf7MiBHol1Nk/+qKH+Fh/ttRCwIBBzRlc+vKvrh/28SJhh5N/rmi++/I9ES6iCCUCTyjxZuE5ftCN3ewD8q1up+t3fA7TOjr7TKsqu3AUi8ZJH2q5Rvhv+F4/yVb0k9Zc54kj/BpPuaFBqcN0j/FxPzV5x0CT6dn3cn9USJI7G4f9QqfvneOlavN9cvofCv8AR4vs1CwtgEDIyP6qnrj+D1e0naXJeJPrx/qZLVccxHZKJJDLtjJykzKGM82K0s1v+44ebYeppzrfbaiSnRK1Yt5Pa7CDBJFEGRHoyTHMa4b2Cxc4cbW4ohnYYyVYQpmF4YyZoFyIXFzx7jgCey5QUgixsdBGgg6wRrBCJWDEbGh+C6xkrT5pxDZ2bHRX0m3rNvnDqttRDqOJ4c0FpuCAQRqIOkFEFZ+kH+x0v8Uf7MiBHol1Nk/+qKH+Fh/ttRCwIIQc05XPryr64f8AbxImGHk3+uaL778j0RLqIIJQJnKgf+pO4RR/P/IWu1P1u44B/pI+8qmqzdhBdck/7bJ9wf62K3pPqc94j/09fualF6f3h8AB8lfca+ZtE0Z2Zkje0mMjwaUCWx8izcJ1HFzXd8bVrM/1y+gcGvzaOntv/VoVgbMIL9khmtPOz1o2OHuuIP8AUFc0neXM+JKfJS/vJphXnJQHGwQcjYbrzU1U8zjcyyvf2Occ0dgsOxErPknxbbhDCIEwvDA3lZG7Hm9o2HgSSTwbbag6Sa2wsNQ1IhKBI5dcWWRPjrYW25V3JzADQX5pLJOsgEHqCJgpkS6iybVBkwPRudpPINbffmXZf+VHlTv0g/2Ol/ij/ZkQI9Eupsn/ANUUP8LD/baiFgQCDmjK59eVfXD/ALeJEww8m/1zRfffkeiJdRBAIEdj/Nn4Tnt6Ja38LG38brW6n/Md9wWnLo6+/VX1XbUIL5kiivUzu9WJo/E7/wCquaTvLmvEtv8ACpHvJmYP6LuMknhI4fJXnIis0OjO6Sx95rmjxcECoyqU2ZXh2ySJp7Wkg/JUNXG1t3aeHcnNppr6SpyqN+EFkyd1nI4SivqkDoj7wuPFrVY01tr7NRxzF8TSTt5dTtC2Tg3xUdB3sn4IOOYBzW9Q+CJN39Hs/wDMVm/k4fB0n+UJO1EBAusuxH6pF9ZqI7dz7+F0TDn5Eum8lv1LR/dn+tyPKqfpB/sdL/FH+zIgRyJdT5P/AKoof4WH+21EN+gEHNOVz68q+uH/AG8SJhh5N/rmi++/I9ES6iCD5kkDQSdQBJ6gkpiN52hzzhKq5aeWT/uSOf2OcSPCy1F7c1t30vTYvh4a09IhjLwzhSmO5n5IILQ1Eh2yNZ2Mbc/1q/pY+Xdx3iTJvlpT0hecGjzLL6y0OPW7nH4q05xOEWExOtpIGc0b3MOc0d4CCh5WqTPggnbpDXFpP2ZBcHvaO9VdVXesS6Lw5l5c1sfrBZKg7EKB9wTGN7Xt6THBw62m4+C91nad2PLjjJSaT59HQeCq1tRBHKzVI0OHaNI+S20TExu+aZsU4slqT5SyypY3JuNGDDR11RA793M8D2Cc6M9rXNPaiWzyd4z/AKrr2yvuYngxTAaTmOIIeBtLSAeq42oOmaKrZPG2SF7XseM5rmkFrgdoIRD2cbC5QIDLLjgyumZT0zg6GAlznjS18x5vNO0NFxfaXHciS5DSTZoJJ0ADWSdAAQdZYr4N8koaeDbFCxh9prRnHvuiFSy4YNM2CS9ouaeVkvunOjcewSX7EHPSJPvIrjUyoo20b3ATU4IaD+8hvdpbvzb5pHAHaiDKQYeGMKRUkD5qhwZGwXcT4ADaTqA2oOVsYcKurauaoeLGaQvt6rdTG9jQ0diJWbI3g0z4ZhdY5sDZJnHZ0DG0X65AewoiXR6CtZQMKeTUEljZ8nmmdbukexucVizW5aS2XCdP8fVVjyjrJJrVPoIQCkOTFCi5HBMbdTphfiDO6wPYHDuW0wxtSHz3i2b4urvMdo6fstoFlla4FBX8MYN8poZ6f0mgtZwzbPi8M0d68ZK81Zha0Of4GeuT3I5amfR9Jid4iQoAp3DLyU4au19K86W3ki4tPTb2E37Ve0t9+kuQ8Q6TlvGevae5jBW3NlblnxKdVMFZStLpYm5srGi7pIhpDmja5tzo2gnaAESRYKJbPA+MFVRX8knkiB0kNPMJ3ljrtvxsiGThfG+urGFlTUyvYdbLhjCNzmsADhwN0GjRJm5HMSnVM7a2obaCJ14QR9LKNTwPVbrvtcBuREnyiHjWUrZo3xyAOZI0se06i1wsR3FBy5jnizJgurdDJcsN3QybJI76Df1hoBG/rCJ3aaCZ0b2vjcWvabtc0lrmneCNIQXOkyr4TjYG8rG+3pSRNLu9pF+5DZXsP4yVWEHB1ZM6TNN2t0NYzi1jbAHjrQaoC5AAJJIAAFySTYAAaydyDo3JPigcG0hdMLVE+a6UaPNtA5kV+FyTxcdyIXi6BOZSsNeU1fJsN44Lt4GQ9M9mgdhWv1V955YdrwLSfBw/EtHW39FRVVvgpGXgihNTURRD948NPBvpHsAJXulOa0Qr6zPGHBe/sfGYOUjY0c2NueeGgsYPF591bZ81m3NO8+bPRAQYc3Mma7Y8ZjuDhcsP9Y7WoE9j9ggUta4gHMmvIy2rSeeOw/ELW56ctnd8F1c59PFfOvRXNHHwWDZt/mGjj4JsfMyMH1pp5mSxEhzHBw+YPAi47V6rblmGHUYIzY5x37Se2AsLMrKdksWpw0ja1w1tPELa0vFo3h861Ontp8k47+TYr0wF7jpkqp65zpaZ3k87tLiG3ikO97Bax4jtBRO5Z4QyUYSiPNiZKNhjkb8H5pQ3eNJkuwnIbeThnGSSMAdxJ8EN19xUyNRxOEmEZBMRpELARFf7bjpf1aB1obmrFEGNDWgBoAAAAAAGoADUEQ+0Ag1eMWAIMIQGKqZnN1g6nMd6zHa2lAlcYsjtXASaNzaiPYCRHMBuIPNd1gjqRO6oy4oV7DZ1HUX4RPcO9oIQ3bPBOTXCVSR/y5iafSmIjAHs6XeCG5uYiZM4MGkSynl6kankWZGdvJMO37R09SIX1BWMesYhRU5DT52S7YxtG9/UPjZYs2Tkq2fC9DbVZv8AtjuSxttutZ3d9WJiNtho4+CjZPzDRx8FJ1MDJTgi731LhoaDGy+82L3DqFh2lXNNj/NLl/EOq7YY+8mJg8ZwdIf3huODBoYO7ndbirjlWYgEHjVQCRhadF9RGsEaQ4cQbHsQVjHDBHl9EbDz8RJA+20c9g4OGr3SsWbHz1bLhes/DZ4me09JJpayej6DExMbwFG4E3FgxOxldg+a5uYX2Ejfg9vEeKz4cvJO3k1PFeHRqse9fqjsddHVsmja+Nwc1wBBGogrY77xvDhL0tjty2jaXupeQgEAgEAgEAgEEIBAINbh/DMdFCZZjoGhrR0nu2NaF4veKxvKzpNLk1OWMeOP/RHYawrJWTummOl2obGNGpreA/ytZkvN7bvoGj0lNLi+HT9Z9WCvG60E3HvQUbp5WRRi73uDR27TwGk9i9RWbTtDDqM1cGOclvI8KLBzaeCKli1ZtnHbmD6Rx4uJt7x3LbVrtGz5xqM9s+SclvNugFLClAIIQYVT5p/KeibNk4eq/s1HgQfRQLDKTi35PL5REPNSu54Gpkh+Tvj1qhqMW080Ox4FxCMtfgXnrHZSlVdFHqFAFO4sWKONcmD32N3wuN3M2g7XM3Hht8VYw5ppO3k1HEuE01deavSxxYKwpHVRiSB4c07tYO0OGsHgthW0Wjo4jPgyYL8mSNpZyliCAQCCEEoBAIBBBQaXGTGSGgjzpTd56Ebek7/A4rxe8UjquaLQZdXflp29fKCaw9huWul5SY8GNHRY3cP87VrcuSbz1d1otDj0tOWvfzn1a1Yl0IBSGhk5xfFPEauoFnOacwHWyP1rb3fC29X9Pi5Y5pcbx3iHxb/BpPSO/vK70MR0vfoe/SR6rR0WdlzfiSrTnmWgEAgEHy9txY6tqDVS0zXNNPMM6N4LWZ2m7drCfWbrG8C+sFRMRMbS948lsd4vSdpgnsasXn0E5a65jdcxP9Zu4/aG3vWsyYppLvuHcQpq8ceVvOGlWJsgoAgzcEYWmpJM+neWnaNbXDc5u0LJTJNPpVdVpMOqry5K7+kmbi9lEhmAbVeZk9Y6YnHg70e3vV6morP1OT1vAs2Le2P5o/mF0ikDgC0gg6iDcHqKsR17NFMTWdp6PtAIJQQgEAg8K2tjgYXyvaxo2uIA8VEzEd3umO+SdqRvJf4xZSQAWULbnVyrxYD2Gaz1nxVXJqtulXR6Lw9a21tRO0enmXVVUvmeXyuL3u1ucbk/+7lStabT1dTiw0xV5KRtHo8l5ZAgFIuOIGKhq3iaceYYdAP71w2eyNvdvVrT4eaeaXP8Y4nGGvwcf1T39jRjHLPB/dsPN3PePS9luzedOwE33GTPXeWegEEoBAIBB5VEAkbmu1cNYI1EHYQdN0GpwjQMqozT1YuTpa7VnW1PZucNo+S83pFo2ln0+pyafJF6SUGMuL0tBLmyC7HHzcgHNeNx3O4LW5MU0l3mg4hTWV6dLecNOsTYe4UAQCDOwZhmelN6eV7OAN2nrYdHgslcl69pVdRocGf/ADKx9/NbcHZTp2aJ4mScWksd3aR8FYrq/WGlzeHMc9cd5j7w3tLlNpnfSRzMPU1w7w75LN+KpPdrsnh3U1+mYn9dma3KHQ/9x4/8Uvyap/EY2D/oWt/2x+8IflEoRqkeeqKT5gJ+JxkcC1v+3+Ya6rynwDRFDK7i7NYPiT4LxbV1jtCzTw7qLfXaIV7CWUiql0RNZEOAz3d7tHgsVtVeezZ4PD2CvW8zb+IVStrZJ3Z0z3SO3vJNurd2Kva9p7y3WHTYsMbY67PBeGYIBAILXiZie6tcJJbtpwdep0tvRbw3nu4WsOCbdZaLinF66ePh4+t/X0NKKIOaIoRmws5hzdAIGjk2W2bCewab2vxG3SHF3tN7Ta3ds2NAFhoA1bgFLy+kAgEAgEEIJQeNTTtkbZ3WCDYgjUQdhQa2tp2ysMFY0PY7QHkc126/qP8AA7NwiaxaNpZMWa+K8XpO0wWWNeI8tITJDeSHXo0vZ7QGscQqGXTzXrDsuHcax5/ly9LfxKpAqts3oUAQCAQCAQCAQCAQCAQS1pJAAJJ0ADSSdwG1Ts82tFY3mdoMDFTEAkCavGawaRETrG+U7Bw79yu4dP52cvxLjvfHp/8AyX+NplAbGMyEaARzS8bmeq3jrOy2tXI2hy1pm07y2EbA0ANFgBYAaAANQA2IPpAIIQSgEAgEAgEHxJGHAhwBBFiCLgjcUGHyT4ujeRnqk89o+y49IcD37EFXw5iTT12c+mIilvzrAhpdukj1tPd2rBkwVu3Oh41m0/y2+apdYaxbqKMnlozm7JG85h7Rq7bKjfDevk6vS8T0+pj5bdfSe7UrEvz07hAIBAIBAIBAIBTt6I3WPAWJdTV2ObyUZ9OQEXH2Waz4LPTT2tPVqNZxnT4OkTzT7GNgPFymwfbMaZJyOkQHSe6NUbeOjrV2mGtOzk9ZxLPqp+ado9IbxlK6TTMQRe4jHQFtRcfTPXo4bVlUGYglAIBBCAQSgEEIJQCAQQg8J6Rrzc3Dhqc3Q4du0cDoQeLhI0Wc0St4Wa+3Fp5ru8dSETtO8K7hHFChqybN5GQ+peN3WY3Cx67LDbBW3VtNNxjVYOnNvHurGEcmUzSfJ5WSDc+7Hd+kHwVe2lt5N3g8SY7f5tZifZXavFSsi6dPIeLLPH8pKwzgyR5Nnj4tpMna8fq1ctK9nTY9vtNcPiFj5Z9JW66jFbtaJ/V4OeBrI702lmjr2S119Wnq0pyyi1or3ZMFBLJ9HFI72WPPwCmKWnyYb6rDT6rR+8NvR4l1suqAtG+QtYO4m/gskae8qWXjWjx/n3+yyYMyYOOmpmA3tiF/53f4Weuk/wB0tTn8SeWKv6ys+CsAUdIfMRcpIPS+kff2jzWd4ViuKte0NJqOI6jP9dujd8lJJ0jybdzNLyOLzoHYO1ZFF709O2MWYLbTtJO9xOkniUHsgEAgEAghBKAQCAQCAQCAQCAQec0LXizwHDcQCO4oMfyADoOezgHZw6s19wB1WQTmSj0mO62uae8EjwRGyC6T0o2nqff4sCJ3eb+NO49XI/N4UbQ9c9o85SzhAR18kP6XFNoOe0+cvQOl2MYOt5+AZ81LyORkOt7W+wzT3uJHggP1e0/SZz/bN2/g6PgmwyWtA0DQNyD6QCAQCAQCCEAglAIBAIIQCCUAgEAgEAgEEIBAIJQCAQCAQCCEAglAIIQSgEH/2Q=="/>
          <p:cNvSpPr>
            <a:spLocks noChangeAspect="1" noChangeArrowheads="1"/>
          </p:cNvSpPr>
          <p:nvPr/>
        </p:nvSpPr>
        <p:spPr bwMode="auto">
          <a:xfrm>
            <a:off x="63500" y="-1035050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226" y="4546785"/>
            <a:ext cx="532458" cy="52266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79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685" y="1579474"/>
            <a:ext cx="2196655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304285"/>
            <a:ext cx="8353425" cy="3622826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 smtClean="0"/>
              <a:t>Cars are no longer self-sufficient, stand alone systems. Users want to be always online, using e.g.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smartphone apps</a:t>
            </a:r>
          </a:p>
          <a:p>
            <a:pPr lvl="1"/>
            <a:r>
              <a:rPr lang="en-US" dirty="0" smtClean="0"/>
              <a:t>apps in the cloud (portals, car specific apps)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/>
              <a:t>a</a:t>
            </a:r>
            <a:r>
              <a:rPr lang="en-US" dirty="0" smtClean="0"/>
              <a:t>nd they will handle the growing amount of car functionalities, e.g.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driver assistant systems</a:t>
            </a:r>
          </a:p>
          <a:p>
            <a:pPr lvl="1"/>
            <a:r>
              <a:rPr lang="en-US" dirty="0" smtClean="0"/>
              <a:t>comfort functions</a:t>
            </a:r>
          </a:p>
          <a:p>
            <a:pPr>
              <a:spcBef>
                <a:spcPts val="3600"/>
              </a:spcBef>
              <a:buFont typeface="Wingdings" pitchFamily="2" charset="2"/>
              <a:buChar char="à"/>
            </a:pPr>
            <a:r>
              <a:rPr lang="en-US" b="1" dirty="0" smtClean="0">
                <a:solidFill>
                  <a:schemeClr val="bg2"/>
                </a:solidFill>
              </a:rPr>
              <a:t>Conversational speech dialog to handle all this in a natural way</a:t>
            </a:r>
            <a:br>
              <a:rPr lang="en-US" b="1" dirty="0" smtClean="0">
                <a:solidFill>
                  <a:schemeClr val="bg2"/>
                </a:solidFill>
              </a:rPr>
            </a:br>
            <a:r>
              <a:rPr lang="en-US" b="1" dirty="0" smtClean="0">
                <a:solidFill>
                  <a:schemeClr val="bg2"/>
                </a:solidFill>
              </a:rPr>
              <a:t>without learning too many commands.</a:t>
            </a:r>
          </a:p>
          <a:p>
            <a:pPr marL="17145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  </a:t>
            </a:r>
            <a:endParaRPr lang="de-DE">
              <a:solidFill>
                <a:srgbClr val="000000"/>
              </a:solidFill>
            </a:endParaRPr>
          </a:p>
        </p:txBody>
      </p:sp>
      <p:pic>
        <p:nvPicPr>
          <p:cNvPr id="7" name="Picture 6" descr="http://redblue.scene7.com/is/image/redblue/pixelboxx-mss-54904298?layer%3Dcomp%26resMode%3Dbicub%26op_usm%3D0.8%2C0.9%2C2%2C0%26op_sharpen%3D1&amp;id=SY1qY3&amp;wid=193&amp;hei=400&amp;fmt=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314" y="1745946"/>
            <a:ext cx="468000" cy="96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Mercedes-Benz Alle Mercedes-Benz Apps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623" y="2299474"/>
            <a:ext cx="1548000" cy="538430"/>
          </a:xfrm>
          <a:prstGeom prst="trapezoid">
            <a:avLst>
              <a:gd name="adj" fmla="val 55169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Navigation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5" t="6522" r="24778" b="51403"/>
          <a:stretch/>
        </p:blipFill>
        <p:spPr bwMode="auto">
          <a:xfrm>
            <a:off x="6772314" y="3178203"/>
            <a:ext cx="1872000" cy="110364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data:image/jpeg;base64,/9j/4AAQSkZJRgABAQAAAQABAAD/2wCEAAkGBxQPDxQUDxQVFhQUFBYUFBYVFhQVFBQUFBQWFxUVFBQYHCggGBwlIBQUITEhJykrLjAuFx8zODQsNygtLisBCgoKDg0OGhAQGiwkICQvLCwsLCwsLCwsLCwsLCwsLCwsLCwsLCwsLCwsLCwsLCwsLCwsLCwsLCwsLCwsLCwsLP/AABEIAOIA3wMBEQACEQEDEQH/xAAcAAACAgMBAQAAAAAAAAAAAAAABwEGBAUIAwL/xABLEAABAwIACQcIBgkCBgMAAAABAAIDBBEFBgcSITFBUWETIjJxgZGhFCNCUnKCscEzNWJzksIIFTRDdKKys9FjtBYkJVOD8OHi8f/EABsBAQACAwEBAAAAAAAAAAAAAAABBAMFBgIH/8QANhEBAAIBAgQEBAUCBQUAAAAAAAECAwQRBRIhMQZBUWETIjJxFEKBkaGxwSMzNFLRFWKS4fH/2gAMAwEAAhEDEQA/AHggLoBBKAQCAQCAQCCEBdAIPkyjeO8IJEgOojvCD6QQglAIBAIBAIBAIBAIBBq8N4chogw1Ds0PdmA2J02J021DRrXm161jqz6fS5NRMxjjeVZ/4pb+tf2hvknk2frbmcpnetrvwusPxP8AE79Nm1/6bb8Fzck/E5tv02WbAmHYa0PNO/ODHZrtBGm19F9izVtFo3hq9TpcunmIyRtu2i9K4QCAQCD4klDQS4gAayTYDrKDG8tzvomOfx6LPxO1jqBQBEh6T2MH2RnEe+7R/Kh9mrrML0cWieqBI2cqb/hjt8F4nJWO8rOPR58n00lqZ8csGtPrm2sQucfxOCxzqMcL1OB6y35dvvLw/wCP6AaoX9kTB815/FUZY8P6r2/cDH2gPSif2xMNu4p+Jxk+H9X5bfuyqfG7Br9ThGd/Jvj7y0Beo1FJ82C3BtbX8u/7NzR11PN+zVV+Ala890lystb1t2lRyaXNj+ukx+jOvK3VmPHbGfzAnuXpgSK9o+kBjP2xZv4xdvihuygUEoBAIBAIBAIBBhYXzRA8yR8qGtJzM0PLrDUGnWV5t26suDm+JEVnb3KhuK8vk3l3JN+k5TybNObyPVr7N2ngqcYp25/P+zrJ4nj5/wALzz2259/M1sD5hhjdHHyQc0OzM0MLbjUWjUVdrty9HJ5+b4kxad9vPdnKWIIBB8ySBoJcQANJJ0AdZQYZqHyfRCzfXeDp9lms9ZsOtBp8L4dpKI3qJOUlGpuh8gPBo5rOvQsd8ta913S8P1Gpn5K9PXyUzC2UqZ9xTMbG31nc9/dqHiqt9XP5YdFpvDuOvXNO/tCp4QwtPUHz8sj+Bcc38I0eCrzktPdusOiwYY2pSI/qwQF43WdkokKAIBBFlJO0921wbjHVU30UzwPVJzm/hde3Ystc1q9pUM3DNNm+qv7LhgjKaejWRXGovj+bD8irFNVv0s0ep8O7dcNv0lccE10FQ3OopQNpaNQ9qI9HssrVb1t2c/n0ubBO2SJhsG1ubomGbucNMZ970TwPYSvSuzAglAIBAIBAIIIQRmoJAQSgEGNVVQZZoBc46mjWeJ3DifjoQa3CVZFTM5atkGg3a3SWg7Axmt7uJ09S82tFY3ln0+nyai/JjjeS5xjx/mqbsp7wx7wfOuHFw6PUO9UsmomezrtDwLFi+bL81v4U46dJ1nXvPWqszMt7FYiNo6QFCQgEAgEAgEAgEApH3BM6NwdG5zXDU5pII7Qpraa9YeMmOuSOW0RP3X7FzKKRaOvGc06OVaNP/kZtHEdyuYtT5WczrvD++9tP+3/C+0rhmCSlcJInaQwG4t/pO2eydHsq3ExMbw5e9LUnltG0wzqaobILt2aDfQQdxGsHgpeXsgEAgEAgEAgEAgxKqoN8yOxeRc36LB6zvkNZ4C5AVzGXGSLBjCB5yoeL2uLn7ch9Fu4DsCxZcsUhs+HcNyau3pX1KfCuE5auQyTvLnHVuaNzRsC1t8k3neXb6bSY9NTkxx9/dhrzushQBAKQIIB0227tqnZHNEd3u2lkOqN56mOPyU8lvRjnUYo/NH7w+X0729Jjx1tcPiFHJb0TXNjt2tH7w8g5RtsyRO/ZKg8wgEAgEG4xbxkmoH3jN2E8+M9F3EeqeIWbFlmn2a7X8Ow6uvzdLeUm1gjCkddGJqV1pALPadY+xK0axud3bQdjTJF46OH1ejy6W/Jkj9fVuKWqEl9jm6HNOtp+Y3HavaqyEAgEAgEAgEGLV1JBDGaXu1X1NA1vdwHidHEBV8bcZW4Ni5OI59RJc6dJF9cknyHC2gBYc2WMce7a8L4ZfV23t0rHf39oKKed0j3PkcXOcbucdJJK1s2m07y7rHipjrFaxtEeT4XlkCAQe1JSPmeGQsc9x9FoJPWdw4r1FJntDFlz48NebJMRHuumB8ms0lnVUgiB9FvPf2nojxVqmlnvLn9T4ipWdsNd/eey4YOxCoohpi5Q75SX/wAvR8FZrgpHk0ubjOryfn2+3Rv6agiiFo42MG5rWt+AWTlj0a+2bJed7WmfvL3zVO0Mac1NhhVeB4Jh52GN/tMafiF5msT3ZqajLT6bTH6q7hLJ3SS/Rh0Tt7HEt/C64+Cx209LNjg45qsfSZ3j3UzDOT2pgu6G0zB6vNkHuHX2HsVW+ltHWG+03iDBl6ZI5Z/hUpGFpIcCCNBBBBB3EHUq8xMd28peto3rO8PleXoIBBnYGwtJRzCWE2I0Eei9u1rhtCyUvNZ3hV1ejx6nHNL/APw48C4WZhCFs1OQ2RuhzTsO2N9tbTrB6jvC2WPJF46OB1ujyaXJyX/SfWG6pagSNvqINnNOtrhraf8A3ToI0FZFR7oBAIBAIPGqmEbSTwAA1uJ0Bo4koNDjBhduDqd0stnTSGzR6z7aGj7DR8zrKx5LxSN13QaK+qyxSvbzn0gl6yqfNI6SVxc95u4nf/jgtXa3NO8voWHDTDSKU7Q8V5ZAgCguOKmIklVaSovFCdIH7x44A9EcT/8AKtYtNNutnP8AEOO0w/Jh62/iDSwTgqGlZmQRhg22Glx3udrJ61erWKxtDks+oy5rc2Sd5Z1l6YUoBAIBAIIQFkGmxgxZp65vnWAP2SN0Pb27RwOhY74q37rml1+bTTvSenp5FLjNipNQG7ufETzZGjRwDx6J8FQyYZp18nZ6Di2LVRt2t6NCsMtp18woApGzxdw2+hnEkekapGbHs2g8dxWTFk5J3UtfoqavFNJ6THaTnpqxssbKqnOcxzRnga3N329ZunRuuN1tnWeaN3z7NhvhvNLx1htmOuARpBFwd4XpifSAQCCEGufKHOdI8gRxZ1idWcAQ9/ZpaPeTfbqmtZtMRHeexMY14dNfUuk08m3mxN3M323nWexavNlm8voXDNFGlwxX809ZaZYWwCAUkzEGXiNiPm5s9Y27ulHERobuc8b+Gzr1XsGDb5rOP4txib74sPbzkxrK25wIJQCAQCAQCAQCAQeVRC2Rpa8BzXCxBFwQdhCjZNbTWd69yjx4xNNGTNTgmA9IazET8W8dioZ8HL81ezseFcX+Ntiy/V6+qnKs6EKAILnk2xi8nn5CQ+alPNvqZIdXY7V12VvTZNp5Zc/x3QfFp8an1R3+xo0nm38n6Ju6Ph6zOwm44G2xX3GM5AIBBjV0pDbN6TyGt4E63dgBPYgouU3C4gp2UkRsXi794iboAJ+0R4FVtTk5Y5XQcA0cZMk5rR0r2+5YLXOzCAQMHJtipyhFVUN5o+hadpH7wjdu79yu6fD+azluN8U76fFP3n+3/JoBXXKpQQgr+EsdqClldFPUxskZYOac4lpIBANhuI70GMMouDCbCsjudA0P0k6gOagtLTdBKAQCDwq6uOFpdK9rGjW57g1veUFflyg4NabGthvq0OLh3tBCDZ4Kxipav9mqIZDuY9pd+G90GzQfMsYcC1wBBFiDpBB1gomJmJ3glsecWDQTZ0YPISE5n2DrLD8uHUtbnxTSd47O44RxH8Tj5LfVH8qysDddwoB1KYnZExExtJ0Yq4VNfQtfcctEbH7xg0E8HA/zFbTFeL13fPeJ6T8NqJrHbvH2WanmD2hw1EA8eo8Vla96IIQYWcDK5x6MTc3hnEBzz2DMHa5N9iI3naCMxiwoauqkmOpzrM4MboaO7T2rVZb81pl9H0GmjT4K0j03n7tcsS4EG5xSwIa6qbHpzBz5TuYNnWdX/wCLNhpz2a7imsjS4JnznpB6wRBjQ1oADQAANQA0ABbOI2fPptNp3nu9FKAg1WNGGmUFHLUSao23A9Z50MYOJcQO1BypW1b55XyynOfI4ved7nG5R6XTI/i15dhASSC8NLaV250l/NN7xne6N6Il0WiEoBBQcpOURuDByNOGyVTm3sdLIgdTpLazub8AgQmGMLz1snKVUr5XbM481vBjRoaOoBHphIBpsQRcEaQRoIO8HYgZWIWVSale2LCDjLAbASHnSxcSdcjevT16kQfEEzZGNewhzXAOa4G4c0i4IO0Ihh4cwUysgfFINDhoO1rh0XDiCvN6xaNpZ9NqLYMsZK+RCV9G6nlfFILPjcWu7No4EWPatVes1nZ9GwZ65sdcle0vBeGYKRbcmmFuQrRG48ycZnvjSw/EdoVnTX2ts0XHtL8XB8SI61/obFJzJHs2Hzjepx54/Fc++FsHEwzUHzI8NaS7QACSdwGtBUscq802C330Pm5vEOlJLx2AuHYsOe3LTdsuE4PjaqsT2jrJOLWPoIUAUhxZNcDeT0QkcOfPzzvDPQHdp95bLBTlq4Tjeq+NqZrE9K9I/ut6ztOlBCBH5dsZOVnZRRnmw2kmttkcOYw9TTf3xuRJVW3dw1nqQdOZNsW/1bg+ONw86/zsx/1HAc33QA3sRC1IBBqcasNNoKKaodp5NhLW6s550Mb2uICDlWtq3zyvlmcXSSOL3uO1x19Q3DYEem4xPxSnwrMY6cBrW2Mkrr5kYOr2nGxs0btiINmkyKUbWWlmqHvtpc0xsAP2W5p8SUN1Rx1yTS0UbpqN7p4mC72OAEzGjW4Zuh4G4AHrQLVEnRkIxmc9slDK6/Jt5WC59C4EjOoFzSPbO5HmTeQLLKzgezmVLBr83J16Sxx8R3KnqqdOaHU+HdX9WC33gu1RdUEH3DKWOa5vSaQ5vW03HwXqs7TEvGSkXpNJ8+h9U9YJYqedup4bf2ZQBb8WZ3Lb1neN3zPNjnHktWfKW1UsbEwlpjzfXLWdjnAO/lzkC8yv1nOp4RsD5T1mzW/mVPVz0iHU+G8X15PtBdqi6oIMvBFF5RURRD949rT7N+d4ArJjrzW2VtZm+Dhtk9IdCRMDWgDQALAbgNAW1iNofNpned5falAQarGfDTKCjlqJNUbLges86GMHEuIHag5Urqx88r5ZTnPkcXvO9zjc9iPS6ZH8WvLsICSQXhpbSuvqdJ+6b3jO90b0RLotEJQCBY5fasswdCwapKlod1MjkePEN7kCHRLpfJTgtlNgimzRpmYJ3na50vOF+oZo7EQt6CCEHLWUDBjaTCtVDGLMbJnNGxolY2TNHAZ9uoIllZLKkxYapC30nvjPFr4ni3fY9iIl02g1WM+DvKqOaK2lzDm+23nNPeAseSvNSYWdFnnBnpePUg1qttn0qOu0+oUAQ8zbydzmfBbmX50bnsHA9NndnDuWz09t6OD45i5NXMx5xuucMge0OGpwBHURdZ2oeNXpkiG5zndgY4fFwQKHKZPn4SePUYxnhnfmWu1M/Ps7jgFNtJE+szKqqs3YQW7JdS8phDOOqONzveNmjwc5WdLXe+7ReIcvLpor6ycYWxcSlBCBIZdsZOVmZRRnmxWkmttkcPNsPU053vDciSp6tO4DWTuCDp3Jvi3+rcHxxuHnX+dmP+o8Dm+6LN7EQtKAQCBU/pB/sdL/ABR/syIEeiXU2T/6oof4WH+21ELAgEHNGVz68q+uH/bxImGHk3+uaL778j0JdRBEAhBz/jHS8jWzx7Gyut1OOcPAhanNG15h9H4dlnJpqWn0a5Y1wKYDHyPVH7TH92/vzmn4BXdJPeHKeJMfWl/vBg4N+iA9UuZ+Bxb+VXHLiUefZ93J/VEgSOOz87CVSf8AUt+FjR8lq8873l9C4RG2jxx7T/VpVhbEIGHkfi59S77MbfF5V7SeblvEtumOv3M4K45VKDV4zYZZQUktRJ0Ymkges46GMHEuIHag5Trqx88r5ZTeSR7nvO9zjc24I9PXBFd5NURzBjXmJwe1r75hc3olwGkgGxtwRC2y5WcJuNxLG3g2Fmb/ADXPihs3OAstNTG4CtijlZtdEDHIBvsSWu6uahscOL2H4MIQiWlkD23sRqcx1r5r262lENogVP6Qf7HS/wAUf7MiBHol1Nk/+qKH+Fh/ttRCwIBBzRlc+vKvrh/28SJhh5N/rmi++/I9ES6iCCUCTyjxZuE5ftCN3ewD8q1up+t3fA7TOjr7TKsqu3AUi8ZJH2q5Rvhv+F4/yVb0k9Zc54kj/BpPuaFBqcN0j/FxPzV5x0CT6dn3cn9USJI7G4f9QqfvneOlavN9cvofCv8AR4vs1CwtgEDIyP6qnrj+D1e0naXJeJPrx/qZLVccxHZKJJDLtjJykzKGM82K0s1v+44ebYeppzrfbaiSnRK1Yt5Pa7CDBJFEGRHoyTHMa4b2Cxc4cbW4ohnYYyVYQpmF4YyZoFyIXFzx7jgCey5QUgixsdBGgg6wRrBCJWDEbGh+C6xkrT5pxDZ2bHRX0m3rNvnDqttRDqOJ4c0FpuCAQRqIOkFEFZ+kH+x0v8Uf7MiBHol1Nk/+qKH+Fh/ttRCwIIQc05XPryr64f8AbxImGHk3+uaL778j0RLqIIJQJnKgf+pO4RR/P/IWu1P1u44B/pI+8qmqzdhBdck/7bJ9wf62K3pPqc94j/09fualF6f3h8AB8lfca+ZtE0Z2Zkje0mMjwaUCWx8izcJ1HFzXd8bVrM/1y+gcGvzaOntv/VoVgbMIL9khmtPOz1o2OHuuIP8AUFc0neXM+JKfJS/vJphXnJQHGwQcjYbrzU1U8zjcyyvf2Occ0dgsOxErPknxbbhDCIEwvDA3lZG7Hm9o2HgSSTwbbag6Sa2wsNQ1IhKBI5dcWWRPjrYW25V3JzADQX5pLJOsgEHqCJgpkS6iybVBkwPRudpPINbffmXZf+VHlTv0g/2Ol/ij/ZkQI9Eupsn/ANUUP8LD/baiFgQCDmjK59eVfXD/ALeJEww8m/1zRfffkeiJdRBAIEdj/Nn4Tnt6Ja38LG38brW6n/Md9wWnLo6+/VX1XbUIL5kiivUzu9WJo/E7/wCquaTvLmvEtv8ACpHvJmYP6LuMknhI4fJXnIis0OjO6Sx95rmjxcECoyqU2ZXh2ySJp7Wkg/JUNXG1t3aeHcnNppr6SpyqN+EFkyd1nI4SivqkDoj7wuPFrVY01tr7NRxzF8TSTt5dTtC2Tg3xUdB3sn4IOOYBzW9Q+CJN39Hs/wDMVm/k4fB0n+UJO1EBAusuxH6pF9ZqI7dz7+F0TDn5Eum8lv1LR/dn+tyPKqfpB/sdL/FH+zIgRyJdT5P/AKoof4WH+21EN+gEHNOVz68q+uH/AG8SJhh5N/rmi++/I9ES6iCD5kkDQSdQBJ6gkpiN52hzzhKq5aeWT/uSOf2OcSPCy1F7c1t30vTYvh4a09IhjLwzhSmO5n5IILQ1Eh2yNZ2Mbc/1q/pY+Xdx3iTJvlpT0hecGjzLL6y0OPW7nH4q05xOEWExOtpIGc0b3MOc0d4CCh5WqTPggnbpDXFpP2ZBcHvaO9VdVXesS6Lw5l5c1sfrBZKg7EKB9wTGN7Xt6THBw62m4+C91nad2PLjjJSaT59HQeCq1tRBHKzVI0OHaNI+S20TExu+aZsU4slqT5SyypY3JuNGDDR11RA793M8D2Cc6M9rXNPaiWzyd4z/AKrr2yvuYngxTAaTmOIIeBtLSAeq42oOmaKrZPG2SF7XseM5rmkFrgdoIRD2cbC5QIDLLjgyumZT0zg6GAlznjS18x5vNO0NFxfaXHciS5DSTZoJJ0ADWSdAAQdZYr4N8koaeDbFCxh9prRnHvuiFSy4YNM2CS9ouaeVkvunOjcewSX7EHPSJPvIrjUyoo20b3ATU4IaD+8hvdpbvzb5pHAHaiDKQYeGMKRUkD5qhwZGwXcT4ADaTqA2oOVsYcKurauaoeLGaQvt6rdTG9jQ0diJWbI3g0z4ZhdY5sDZJnHZ0DG0X65AewoiXR6CtZQMKeTUEljZ8nmmdbukexucVizW5aS2XCdP8fVVjyjrJJrVPoIQCkOTFCi5HBMbdTphfiDO6wPYHDuW0wxtSHz3i2b4urvMdo6fstoFlla4FBX8MYN8poZ6f0mgtZwzbPi8M0d68ZK81Zha0Of4GeuT3I5amfR9Jid4iQoAp3DLyU4au19K86W3ki4tPTb2E37Ve0t9+kuQ8Q6TlvGevae5jBW3NlblnxKdVMFZStLpYm5srGi7pIhpDmja5tzo2gnaAESRYKJbPA+MFVRX8knkiB0kNPMJ3ljrtvxsiGThfG+urGFlTUyvYdbLhjCNzmsADhwN0GjRJm5HMSnVM7a2obaCJ14QR9LKNTwPVbrvtcBuREnyiHjWUrZo3xyAOZI0se06i1wsR3FBy5jnizJgurdDJcsN3QybJI76Df1hoBG/rCJ3aaCZ0b2vjcWvabtc0lrmneCNIQXOkyr4TjYG8rG+3pSRNLu9pF+5DZXsP4yVWEHB1ZM6TNN2t0NYzi1jbAHjrQaoC5AAJJIAAFySTYAAaydyDo3JPigcG0hdMLVE+a6UaPNtA5kV+FyTxcdyIXi6BOZSsNeU1fJsN44Lt4GQ9M9mgdhWv1V955YdrwLSfBw/EtHW39FRVVvgpGXgihNTURRD948NPBvpHsAJXulOa0Qr6zPGHBe/sfGYOUjY0c2NueeGgsYPF591bZ81m3NO8+bPRAQYc3Mma7Y8ZjuDhcsP9Y7WoE9j9ggUta4gHMmvIy2rSeeOw/ELW56ctnd8F1c59PFfOvRXNHHwWDZt/mGjj4JsfMyMH1pp5mSxEhzHBw+YPAi47V6rblmGHUYIzY5x37Se2AsLMrKdksWpw0ja1w1tPELa0vFo3h861Ontp8k47+TYr0wF7jpkqp65zpaZ3k87tLiG3ikO97Bax4jtBRO5Z4QyUYSiPNiZKNhjkb8H5pQ3eNJkuwnIbeThnGSSMAdxJ8EN19xUyNRxOEmEZBMRpELARFf7bjpf1aB1obmrFEGNDWgBoAAAAAAGoADUEQ+0Ag1eMWAIMIQGKqZnN1g6nMd6zHa2lAlcYsjtXASaNzaiPYCRHMBuIPNd1gjqRO6oy4oV7DZ1HUX4RPcO9oIQ3bPBOTXCVSR/y5iafSmIjAHs6XeCG5uYiZM4MGkSynl6kankWZGdvJMO37R09SIX1BWMesYhRU5DT52S7YxtG9/UPjZYs2Tkq2fC9DbVZv8AtjuSxttutZ3d9WJiNtho4+CjZPzDRx8FJ1MDJTgi731LhoaDGy+82L3DqFh2lXNNj/NLl/EOq7YY+8mJg8ZwdIf3huODBoYO7ndbirjlWYgEHjVQCRhadF9RGsEaQ4cQbHsQVjHDBHl9EbDz8RJA+20c9g4OGr3SsWbHz1bLhes/DZ4me09JJpayej6DExMbwFG4E3FgxOxldg+a5uYX2Ejfg9vEeKz4cvJO3k1PFeHRqse9fqjsddHVsmja+Nwc1wBBGogrY77xvDhL0tjty2jaXupeQgEAgEAgEAgEEIBAINbh/DMdFCZZjoGhrR0nu2NaF4veKxvKzpNLk1OWMeOP/RHYawrJWTummOl2obGNGpreA/ytZkvN7bvoGj0lNLi+HT9Z9WCvG60E3HvQUbp5WRRi73uDR27TwGk9i9RWbTtDDqM1cGOclvI8KLBzaeCKli1ZtnHbmD6Rx4uJt7x3LbVrtGz5xqM9s+SclvNugFLClAIIQYVT5p/KeibNk4eq/s1HgQfRQLDKTi35PL5REPNSu54Gpkh+Tvj1qhqMW080Ox4FxCMtfgXnrHZSlVdFHqFAFO4sWKONcmD32N3wuN3M2g7XM3Hht8VYw5ppO3k1HEuE01deavSxxYKwpHVRiSB4c07tYO0OGsHgthW0Wjo4jPgyYL8mSNpZyliCAQCCEEoBAIBBBQaXGTGSGgjzpTd56Ebek7/A4rxe8UjquaLQZdXflp29fKCaw9huWul5SY8GNHRY3cP87VrcuSbz1d1otDj0tOWvfzn1a1Yl0IBSGhk5xfFPEauoFnOacwHWyP1rb3fC29X9Pi5Y5pcbx3iHxb/BpPSO/vK70MR0vfoe/SR6rR0WdlzfiSrTnmWgEAgEHy9txY6tqDVS0zXNNPMM6N4LWZ2m7drCfWbrG8C+sFRMRMbS948lsd4vSdpgnsasXn0E5a65jdcxP9Zu4/aG3vWsyYppLvuHcQpq8ceVvOGlWJsgoAgzcEYWmpJM+neWnaNbXDc5u0LJTJNPpVdVpMOqry5K7+kmbi9lEhmAbVeZk9Y6YnHg70e3vV6morP1OT1vAs2Le2P5o/mF0ikDgC0gg6iDcHqKsR17NFMTWdp6PtAIJQQgEAg8K2tjgYXyvaxo2uIA8VEzEd3umO+SdqRvJf4xZSQAWULbnVyrxYD2Gaz1nxVXJqtulXR6Lw9a21tRO0enmXVVUvmeXyuL3u1ucbk/+7lStabT1dTiw0xV5KRtHo8l5ZAgFIuOIGKhq3iaceYYdAP71w2eyNvdvVrT4eaeaXP8Y4nGGvwcf1T39jRjHLPB/dsPN3PePS9luzedOwE33GTPXeWegEEoBAIBB5VEAkbmu1cNYI1EHYQdN0GpwjQMqozT1YuTpa7VnW1PZucNo+S83pFo2ln0+pyafJF6SUGMuL0tBLmyC7HHzcgHNeNx3O4LW5MU0l3mg4hTWV6dLecNOsTYe4UAQCDOwZhmelN6eV7OAN2nrYdHgslcl69pVdRocGf/ADKx9/NbcHZTp2aJ4mScWksd3aR8FYrq/WGlzeHMc9cd5j7w3tLlNpnfSRzMPU1w7w75LN+KpPdrsnh3U1+mYn9dma3KHQ/9x4/8Uvyap/EY2D/oWt/2x+8IflEoRqkeeqKT5gJ+JxkcC1v+3+Ya6rynwDRFDK7i7NYPiT4LxbV1jtCzTw7qLfXaIV7CWUiql0RNZEOAz3d7tHgsVtVeezZ4PD2CvW8zb+IVStrZJ3Z0z3SO3vJNurd2Kva9p7y3WHTYsMbY67PBeGYIBAILXiZie6tcJJbtpwdep0tvRbw3nu4WsOCbdZaLinF66ePh4+t/X0NKKIOaIoRmws5hzdAIGjk2W2bCewab2vxG3SHF3tN7Ta3ds2NAFhoA1bgFLy+kAgEAgEEIJQeNTTtkbZ3WCDYgjUQdhQa2tp2ysMFY0PY7QHkc126/qP8AA7NwiaxaNpZMWa+K8XpO0wWWNeI8tITJDeSHXo0vZ7QGscQqGXTzXrDsuHcax5/ly9LfxKpAqts3oUAQCAQCAQCAQCAQCAQS1pJAAJJ0ADSSdwG1Ts82tFY3mdoMDFTEAkCavGawaRETrG+U7Bw79yu4dP52cvxLjvfHp/8AyX+NplAbGMyEaARzS8bmeq3jrOy2tXI2hy1pm07y2EbA0ANFgBYAaAANQA2IPpAIIQSgEAgEAgEHxJGHAhwBBFiCLgjcUGHyT4ujeRnqk89o+y49IcD37EFXw5iTT12c+mIilvzrAhpdukj1tPd2rBkwVu3Oh41m0/y2+apdYaxbqKMnlozm7JG85h7Rq7bKjfDevk6vS8T0+pj5bdfSe7UrEvz07hAIBAIBAIBAIBTt6I3WPAWJdTV2ObyUZ9OQEXH2Waz4LPTT2tPVqNZxnT4OkTzT7GNgPFymwfbMaZJyOkQHSe6NUbeOjrV2mGtOzk9ZxLPqp+ado9IbxlK6TTMQRe4jHQFtRcfTPXo4bVlUGYglAIBBCAQSgEEIJQCAQQg8J6Rrzc3Dhqc3Q4du0cDoQeLhI0Wc0St4Wa+3Fp5ru8dSETtO8K7hHFChqybN5GQ+peN3WY3Cx67LDbBW3VtNNxjVYOnNvHurGEcmUzSfJ5WSDc+7Hd+kHwVe2lt5N3g8SY7f5tZifZXavFSsi6dPIeLLPH8pKwzgyR5Nnj4tpMna8fq1ctK9nTY9vtNcPiFj5Z9JW66jFbtaJ/V4OeBrI702lmjr2S119Wnq0pyyi1or3ZMFBLJ9HFI72WPPwCmKWnyYb6rDT6rR+8NvR4l1suqAtG+QtYO4m/gskae8qWXjWjx/n3+yyYMyYOOmpmA3tiF/53f4Weuk/wB0tTn8SeWKv6ys+CsAUdIfMRcpIPS+kff2jzWd4ViuKte0NJqOI6jP9dujd8lJJ0jybdzNLyOLzoHYO1ZFF709O2MWYLbTtJO9xOkniUHsgEAgEAghBKAQCAQCAQCAQCAQec0LXizwHDcQCO4oMfyADoOezgHZw6s19wB1WQTmSj0mO62uae8EjwRGyC6T0o2nqff4sCJ3eb+NO49XI/N4UbQ9c9o85SzhAR18kP6XFNoOe0+cvQOl2MYOt5+AZ81LyORkOt7W+wzT3uJHggP1e0/SZz/bN2/g6PgmwyWtA0DQNyD6QCAQCAQCCEAglAIBAIIQCCUAgEAgEAgEEIBAIJQCAQCAQCCEAglAIIQSgEH/2Q=="/>
          <p:cNvSpPr>
            <a:spLocks noChangeAspect="1" noChangeArrowheads="1"/>
          </p:cNvSpPr>
          <p:nvPr/>
        </p:nvSpPr>
        <p:spPr bwMode="auto">
          <a:xfrm>
            <a:off x="63500" y="-1035050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685" y="3532023"/>
            <a:ext cx="828000" cy="8127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685" y="1579474"/>
            <a:ext cx="2196655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304285"/>
            <a:ext cx="8353425" cy="3622826"/>
          </a:xfrm>
        </p:spPr>
        <p:txBody>
          <a:bodyPr/>
          <a:lstStyle/>
          <a:p>
            <a:r>
              <a:rPr lang="en-US" dirty="0" smtClean="0"/>
              <a:t>How is the weather at my destination?</a:t>
            </a:r>
          </a:p>
          <a:p>
            <a:r>
              <a:rPr lang="en-US" dirty="0" smtClean="0"/>
              <a:t>Is there any cheap gas station on the route?</a:t>
            </a:r>
          </a:p>
          <a:p>
            <a:r>
              <a:rPr lang="en-US" dirty="0" smtClean="0"/>
              <a:t>What’s that high red building over there / on my left?</a:t>
            </a:r>
            <a:endParaRPr lang="en-US" dirty="0"/>
          </a:p>
          <a:p>
            <a:r>
              <a:rPr lang="en-US" dirty="0"/>
              <a:t>What’s the speed limit here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Please, start the hot relaxing massage.</a:t>
            </a:r>
          </a:p>
          <a:p>
            <a:r>
              <a:rPr lang="en-US" dirty="0" smtClean="0"/>
              <a:t>Why does this red LED blink?</a:t>
            </a:r>
          </a:p>
          <a:p>
            <a:r>
              <a:rPr lang="en-US" dirty="0" smtClean="0"/>
              <a:t>Tell me the latest tweeds about Syria.</a:t>
            </a:r>
            <a:endParaRPr lang="en-US" dirty="0"/>
          </a:p>
          <a:p>
            <a:pPr marL="17145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  </a:t>
            </a:r>
            <a:endParaRPr lang="de-DE">
              <a:solidFill>
                <a:srgbClr val="000000"/>
              </a:solidFill>
            </a:endParaRPr>
          </a:p>
        </p:txBody>
      </p:sp>
      <p:pic>
        <p:nvPicPr>
          <p:cNvPr id="7" name="Picture 6" descr="http://redblue.scene7.com/is/image/redblue/pixelboxx-mss-54904298?layer%3Dcomp%26resMode%3Dbicub%26op_usm%3D0.8%2C0.9%2C2%2C0%26op_sharpen%3D1&amp;id=SY1qY3&amp;wid=193&amp;hei=400&amp;fmt=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314" y="1745946"/>
            <a:ext cx="468000" cy="96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Mercedes-Benz Alle Mercedes-Benz Apps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623" y="2299474"/>
            <a:ext cx="1548000" cy="538430"/>
          </a:xfrm>
          <a:prstGeom prst="trapezoid">
            <a:avLst>
              <a:gd name="adj" fmla="val 55169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Navigation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5" t="6522" r="24778" b="51403"/>
          <a:stretch/>
        </p:blipFill>
        <p:spPr bwMode="auto">
          <a:xfrm>
            <a:off x="6772314" y="3373519"/>
            <a:ext cx="1872000" cy="110364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data:image/jpeg;base64,/9j/4AAQSkZJRgABAQAAAQABAAD/2wCEAAkGBxQPDxQUDxQVFhQUFBYUFBYVFhQVFBQUFBQWFxUVFBQYHCggGBwlIBQUITEhJykrLjAuFx8zODQsNygtLisBCgoKDg0OGhAQGiwkICQvLCwsLCwsLCwsLCwsLCwsLCwsLCwsLCwsLCwsLCwsLCwsLCwsLCwsLCwsLCwsLCwsLP/AABEIAOIA3wMBEQACEQEDEQH/xAAcAAACAgMBAQAAAAAAAAAAAAAABwEGBAUIAwL/xABLEAABAwIACQcIBgkCBgMAAAABAAIDBBEFBgcSITFBUWETIjJxgZGhFCNCUnKCscEzNWJzksIIFTRDdKKys9FjtBYkJVOD8OHi8f/EABsBAQACAwEBAAAAAAAAAAAAAAABBAMFBgIH/8QANhEBAAIBAgQEBAUCBQUAAAAAAAECAwQRBRIhMQZBUWETIjJxFEKBkaGxwSMzNFLRFWKS4fH/2gAMAwEAAhEDEQA/AHggLoBBKAQCAQCAQCCEBdAIPkyjeO8IJEgOojvCD6QQglAIBAIBAIBAIBAIBBq8N4chogw1Ds0PdmA2J02J021DRrXm161jqz6fS5NRMxjjeVZ/4pb+tf2hvknk2frbmcpnetrvwusPxP8AE79Nm1/6bb8Fzck/E5tv02WbAmHYa0PNO/ODHZrtBGm19F9izVtFo3hq9TpcunmIyRtu2i9K4QCAQCD4klDQS4gAayTYDrKDG8tzvomOfx6LPxO1jqBQBEh6T2MH2RnEe+7R/Kh9mrrML0cWieqBI2cqb/hjt8F4nJWO8rOPR58n00lqZ8csGtPrm2sQucfxOCxzqMcL1OB6y35dvvLw/wCP6AaoX9kTB815/FUZY8P6r2/cDH2gPSif2xMNu4p+Jxk+H9X5bfuyqfG7Br9ThGd/Jvj7y0Beo1FJ82C3BtbX8u/7NzR11PN+zVV+Ala890lystb1t2lRyaXNj+ukx+jOvK3VmPHbGfzAnuXpgSK9o+kBjP2xZv4xdvihuygUEoBAIBAIBAIBBhYXzRA8yR8qGtJzM0PLrDUGnWV5t26suDm+JEVnb3KhuK8vk3l3JN+k5TybNObyPVr7N2ngqcYp25/P+zrJ4nj5/wALzz2259/M1sD5hhjdHHyQc0OzM0MLbjUWjUVdrty9HJ5+b4kxad9vPdnKWIIBB8ySBoJcQANJJ0AdZQYZqHyfRCzfXeDp9lms9ZsOtBp8L4dpKI3qJOUlGpuh8gPBo5rOvQsd8ta913S8P1Gpn5K9PXyUzC2UqZ9xTMbG31nc9/dqHiqt9XP5YdFpvDuOvXNO/tCp4QwtPUHz8sj+Bcc38I0eCrzktPdusOiwYY2pSI/qwQF43WdkokKAIBBFlJO0921wbjHVU30UzwPVJzm/hde3Ystc1q9pUM3DNNm+qv7LhgjKaejWRXGovj+bD8irFNVv0s0ep8O7dcNv0lccE10FQ3OopQNpaNQ9qI9HssrVb1t2c/n0ubBO2SJhsG1ubomGbucNMZ970TwPYSvSuzAglAIBAIBAIIIQRmoJAQSgEGNVVQZZoBc46mjWeJ3DifjoQa3CVZFTM5atkGg3a3SWg7Axmt7uJ09S82tFY3ln0+nyai/JjjeS5xjx/mqbsp7wx7wfOuHFw6PUO9UsmomezrtDwLFi+bL81v4U46dJ1nXvPWqszMt7FYiNo6QFCQgEAgEAgEAgEApH3BM6NwdG5zXDU5pII7Qpraa9YeMmOuSOW0RP3X7FzKKRaOvGc06OVaNP/kZtHEdyuYtT5WczrvD++9tP+3/C+0rhmCSlcJInaQwG4t/pO2eydHsq3ExMbw5e9LUnltG0wzqaobILt2aDfQQdxGsHgpeXsgEAgEAgEAgEAgxKqoN8yOxeRc36LB6zvkNZ4C5AVzGXGSLBjCB5yoeL2uLn7ch9Fu4DsCxZcsUhs+HcNyau3pX1KfCuE5auQyTvLnHVuaNzRsC1t8k3neXb6bSY9NTkxx9/dhrzushQBAKQIIB0227tqnZHNEd3u2lkOqN56mOPyU8lvRjnUYo/NH7w+X0729Jjx1tcPiFHJb0TXNjt2tH7w8g5RtsyRO/ZKg8wgEAgEG4xbxkmoH3jN2E8+M9F3EeqeIWbFlmn2a7X8Ow6uvzdLeUm1gjCkddGJqV1pALPadY+xK0axud3bQdjTJF46OH1ejy6W/Jkj9fVuKWqEl9jm6HNOtp+Y3HavaqyEAgEAgEAgEGLV1JBDGaXu1X1NA1vdwHidHEBV8bcZW4Ni5OI59RJc6dJF9cknyHC2gBYc2WMce7a8L4ZfV23t0rHf39oKKed0j3PkcXOcbucdJJK1s2m07y7rHipjrFaxtEeT4XlkCAQe1JSPmeGQsc9x9FoJPWdw4r1FJntDFlz48NebJMRHuumB8ms0lnVUgiB9FvPf2nojxVqmlnvLn9T4ipWdsNd/eey4YOxCoohpi5Q75SX/wAvR8FZrgpHk0ubjOryfn2+3Rv6agiiFo42MG5rWt+AWTlj0a+2bJed7WmfvL3zVO0Mac1NhhVeB4Jh52GN/tMafiF5msT3ZqajLT6bTH6q7hLJ3SS/Rh0Tt7HEt/C64+Cx209LNjg45qsfSZ3j3UzDOT2pgu6G0zB6vNkHuHX2HsVW+ltHWG+03iDBl6ZI5Z/hUpGFpIcCCNBBBBB3EHUq8xMd28peto3rO8PleXoIBBnYGwtJRzCWE2I0Eei9u1rhtCyUvNZ3hV1ejx6nHNL/APw48C4WZhCFs1OQ2RuhzTsO2N9tbTrB6jvC2WPJF46OB1ujyaXJyX/SfWG6pagSNvqINnNOtrhraf8A3ToI0FZFR7oBAIBAIPGqmEbSTwAA1uJ0Bo4koNDjBhduDqd0stnTSGzR6z7aGj7DR8zrKx5LxSN13QaK+qyxSvbzn0gl6yqfNI6SVxc95u4nf/jgtXa3NO8voWHDTDSKU7Q8V5ZAgCguOKmIklVaSovFCdIH7x44A9EcT/8AKtYtNNutnP8AEOO0w/Jh62/iDSwTgqGlZmQRhg22Glx3udrJ61erWKxtDks+oy5rc2Sd5Z1l6YUoBAIBAIIQFkGmxgxZp65vnWAP2SN0Pb27RwOhY74q37rml1+bTTvSenp5FLjNipNQG7ufETzZGjRwDx6J8FQyYZp18nZ6Di2LVRt2t6NCsMtp18woApGzxdw2+hnEkekapGbHs2g8dxWTFk5J3UtfoqavFNJ6THaTnpqxssbKqnOcxzRnga3N329ZunRuuN1tnWeaN3z7NhvhvNLx1htmOuARpBFwd4XpifSAQCCEGufKHOdI8gRxZ1idWcAQ9/ZpaPeTfbqmtZtMRHeexMY14dNfUuk08m3mxN3M323nWexavNlm8voXDNFGlwxX809ZaZYWwCAUkzEGXiNiPm5s9Y27ulHERobuc8b+Gzr1XsGDb5rOP4txib74sPbzkxrK25wIJQCAQCAQCAQCAQeVRC2Rpa8BzXCxBFwQdhCjZNbTWd69yjx4xNNGTNTgmA9IazET8W8dioZ8HL81ezseFcX+Ntiy/V6+qnKs6EKAILnk2xi8nn5CQ+alPNvqZIdXY7V12VvTZNp5Zc/x3QfFp8an1R3+xo0nm38n6Ju6Ph6zOwm44G2xX3GM5AIBBjV0pDbN6TyGt4E63dgBPYgouU3C4gp2UkRsXi794iboAJ+0R4FVtTk5Y5XQcA0cZMk5rR0r2+5YLXOzCAQMHJtipyhFVUN5o+hadpH7wjdu79yu6fD+azluN8U76fFP3n+3/JoBXXKpQQgr+EsdqClldFPUxskZYOac4lpIBANhuI70GMMouDCbCsjudA0P0k6gOagtLTdBKAQCDwq6uOFpdK9rGjW57g1veUFflyg4NabGthvq0OLh3tBCDZ4Kxipav9mqIZDuY9pd+G90GzQfMsYcC1wBBFiDpBB1gomJmJ3glsecWDQTZ0YPISE5n2DrLD8uHUtbnxTSd47O44RxH8Tj5LfVH8qysDddwoB1KYnZExExtJ0Yq4VNfQtfcctEbH7xg0E8HA/zFbTFeL13fPeJ6T8NqJrHbvH2WanmD2hw1EA8eo8Vla96IIQYWcDK5x6MTc3hnEBzz2DMHa5N9iI3naCMxiwoauqkmOpzrM4MboaO7T2rVZb81pl9H0GmjT4K0j03n7tcsS4EG5xSwIa6qbHpzBz5TuYNnWdX/wCLNhpz2a7imsjS4JnznpB6wRBjQ1oADQAANQA0ABbOI2fPptNp3nu9FKAg1WNGGmUFHLUSao23A9Z50MYOJcQO1BypW1b55XyynOfI4ved7nG5R6XTI/i15dhASSC8NLaV250l/NN7xne6N6Il0WiEoBBQcpOURuDByNOGyVTm3sdLIgdTpLazub8AgQmGMLz1snKVUr5XbM481vBjRoaOoBHphIBpsQRcEaQRoIO8HYgZWIWVSale2LCDjLAbASHnSxcSdcjevT16kQfEEzZGNewhzXAOa4G4c0i4IO0Ihh4cwUysgfFINDhoO1rh0XDiCvN6xaNpZ9NqLYMsZK+RCV9G6nlfFILPjcWu7No4EWPatVes1nZ9GwZ65sdcle0vBeGYKRbcmmFuQrRG48ycZnvjSw/EdoVnTX2ts0XHtL8XB8SI61/obFJzJHs2Hzjepx54/Fc++FsHEwzUHzI8NaS7QACSdwGtBUscq802C330Pm5vEOlJLx2AuHYsOe3LTdsuE4PjaqsT2jrJOLWPoIUAUhxZNcDeT0QkcOfPzzvDPQHdp95bLBTlq4Tjeq+NqZrE9K9I/ut6ztOlBCBH5dsZOVnZRRnmw2kmttkcOYw9TTf3xuRJVW3dw1nqQdOZNsW/1bg+ONw86/zsx/1HAc33QA3sRC1IBBqcasNNoKKaodp5NhLW6s550Mb2uICDlWtq3zyvlmcXSSOL3uO1x19Q3DYEem4xPxSnwrMY6cBrW2Mkrr5kYOr2nGxs0btiINmkyKUbWWlmqHvtpc0xsAP2W5p8SUN1Rx1yTS0UbpqN7p4mC72OAEzGjW4Zuh4G4AHrQLVEnRkIxmc9slDK6/Jt5WC59C4EjOoFzSPbO5HmTeQLLKzgezmVLBr83J16Sxx8R3KnqqdOaHU+HdX9WC33gu1RdUEH3DKWOa5vSaQ5vW03HwXqs7TEvGSkXpNJ8+h9U9YJYqedup4bf2ZQBb8WZ3Lb1neN3zPNjnHktWfKW1UsbEwlpjzfXLWdjnAO/lzkC8yv1nOp4RsD5T1mzW/mVPVz0iHU+G8X15PtBdqi6oIMvBFF5RURRD949rT7N+d4ArJjrzW2VtZm+Dhtk9IdCRMDWgDQALAbgNAW1iNofNpned5falAQarGfDTKCjlqJNUbLges86GMHEuIHag5Urqx88r5ZTnPkcXvO9zjc9iPS6ZH8WvLsICSQXhpbSuvqdJ+6b3jO90b0RLotEJQCBY5fasswdCwapKlod1MjkePEN7kCHRLpfJTgtlNgimzRpmYJ3na50vOF+oZo7EQt6CCEHLWUDBjaTCtVDGLMbJnNGxolY2TNHAZ9uoIllZLKkxYapC30nvjPFr4ni3fY9iIl02g1WM+DvKqOaK2lzDm+23nNPeAseSvNSYWdFnnBnpePUg1qttn0qOu0+oUAQ8zbydzmfBbmX50bnsHA9NndnDuWz09t6OD45i5NXMx5xuucMge0OGpwBHURdZ2oeNXpkiG5zndgY4fFwQKHKZPn4SePUYxnhnfmWu1M/Ps7jgFNtJE+szKqqs3YQW7JdS8phDOOqONzveNmjwc5WdLXe+7ReIcvLpor6ycYWxcSlBCBIZdsZOVmZRRnmxWkmttkcPNsPU053vDciSp6tO4DWTuCDp3Jvi3+rcHxxuHnX+dmP+o8Dm+6LN7EQtKAQCBU/pB/sdL/ABR/syIEeiXU2T/6oof4WH+21ELAgEHNGVz68q+uH/bxImGHk3+uaL778j0JdRBEAhBz/jHS8jWzx7Gyut1OOcPAhanNG15h9H4dlnJpqWn0a5Y1wKYDHyPVH7TH92/vzmn4BXdJPeHKeJMfWl/vBg4N+iA9UuZ+Bxb+VXHLiUefZ93J/VEgSOOz87CVSf8AUt+FjR8lq8873l9C4RG2jxx7T/VpVhbEIGHkfi59S77MbfF5V7SeblvEtumOv3M4K45VKDV4zYZZQUktRJ0Ymkges46GMHEuIHag5Trqx88r5ZTeSR7nvO9zjc24I9PXBFd5NURzBjXmJwe1r75hc3olwGkgGxtwRC2y5WcJuNxLG3g2Fmb/ADXPihs3OAstNTG4CtijlZtdEDHIBvsSWu6uahscOL2H4MIQiWlkD23sRqcx1r5r262lENogVP6Qf7HS/wAUf7MiBHol1Nk/+qKH+Fh/ttRCwIBBzRlc+vKvrh/28SJhh5N/rmi++/I9ES6iCCUCTyjxZuE5ftCN3ewD8q1up+t3fA7TOjr7TKsqu3AUi8ZJH2q5Rvhv+F4/yVb0k9Zc54kj/BpPuaFBqcN0j/FxPzV5x0CT6dn3cn9USJI7G4f9QqfvneOlavN9cvofCv8AR4vs1CwtgEDIyP6qnrj+D1e0naXJeJPrx/qZLVccxHZKJJDLtjJykzKGM82K0s1v+44ebYeppzrfbaiSnRK1Yt5Pa7CDBJFEGRHoyTHMa4b2Cxc4cbW4ohnYYyVYQpmF4YyZoFyIXFzx7jgCey5QUgixsdBGgg6wRrBCJWDEbGh+C6xkrT5pxDZ2bHRX0m3rNvnDqttRDqOJ4c0FpuCAQRqIOkFEFZ+kH+x0v8Uf7MiBHol1Nk/+qKH+Fh/ttRCwIIQc05XPryr64f8AbxImGHk3+uaL778j0RLqIIJQJnKgf+pO4RR/P/IWu1P1u44B/pI+8qmqzdhBdck/7bJ9wf62K3pPqc94j/09fualF6f3h8AB8lfca+ZtE0Z2Zkje0mMjwaUCWx8izcJ1HFzXd8bVrM/1y+gcGvzaOntv/VoVgbMIL9khmtPOz1o2OHuuIP8AUFc0neXM+JKfJS/vJphXnJQHGwQcjYbrzU1U8zjcyyvf2Occ0dgsOxErPknxbbhDCIEwvDA3lZG7Hm9o2HgSSTwbbag6Sa2wsNQ1IhKBI5dcWWRPjrYW25V3JzADQX5pLJOsgEHqCJgpkS6iybVBkwPRudpPINbffmXZf+VHlTv0g/2Ol/ij/ZkQI9Eupsn/ANUUP8LD/baiFgQCDmjK59eVfXD/ALeJEww8m/1zRfffkeiJdRBAIEdj/Nn4Tnt6Ja38LG38brW6n/Md9wWnLo6+/VX1XbUIL5kiivUzu9WJo/E7/wCquaTvLmvEtv8ACpHvJmYP6LuMknhI4fJXnIis0OjO6Sx95rmjxcECoyqU2ZXh2ySJp7Wkg/JUNXG1t3aeHcnNppr6SpyqN+EFkyd1nI4SivqkDoj7wuPFrVY01tr7NRxzF8TSTt5dTtC2Tg3xUdB3sn4IOOYBzW9Q+CJN39Hs/wDMVm/k4fB0n+UJO1EBAusuxH6pF9ZqI7dz7+F0TDn5Eum8lv1LR/dn+tyPKqfpB/sdL/FH+zIgRyJdT5P/AKoof4WH+21EN+gEHNOVz68q+uH/AG8SJhh5N/rmi++/I9ES6iCD5kkDQSdQBJ6gkpiN52hzzhKq5aeWT/uSOf2OcSPCy1F7c1t30vTYvh4a09IhjLwzhSmO5n5IILQ1Eh2yNZ2Mbc/1q/pY+Xdx3iTJvlpT0hecGjzLL6y0OPW7nH4q05xOEWExOtpIGc0b3MOc0d4CCh5WqTPggnbpDXFpP2ZBcHvaO9VdVXesS6Lw5l5c1sfrBZKg7EKB9wTGN7Xt6THBw62m4+C91nad2PLjjJSaT59HQeCq1tRBHKzVI0OHaNI+S20TExu+aZsU4slqT5SyypY3JuNGDDR11RA793M8D2Cc6M9rXNPaiWzyd4z/AKrr2yvuYngxTAaTmOIIeBtLSAeq42oOmaKrZPG2SF7XseM5rmkFrgdoIRD2cbC5QIDLLjgyumZT0zg6GAlznjS18x5vNO0NFxfaXHciS5DSTZoJJ0ADWSdAAQdZYr4N8koaeDbFCxh9prRnHvuiFSy4YNM2CS9ouaeVkvunOjcewSX7EHPSJPvIrjUyoo20b3ATU4IaD+8hvdpbvzb5pHAHaiDKQYeGMKRUkD5qhwZGwXcT4ADaTqA2oOVsYcKurauaoeLGaQvt6rdTG9jQ0diJWbI3g0z4ZhdY5sDZJnHZ0DG0X65AewoiXR6CtZQMKeTUEljZ8nmmdbukexucVizW5aS2XCdP8fVVjyjrJJrVPoIQCkOTFCi5HBMbdTphfiDO6wPYHDuW0wxtSHz3i2b4urvMdo6fstoFlla4FBX8MYN8poZ6f0mgtZwzbPi8M0d68ZK81Zha0Of4GeuT3I5amfR9Jid4iQoAp3DLyU4au19K86W3ki4tPTb2E37Ve0t9+kuQ8Q6TlvGevae5jBW3NlblnxKdVMFZStLpYm5srGi7pIhpDmja5tzo2gnaAESRYKJbPA+MFVRX8knkiB0kNPMJ3ljrtvxsiGThfG+urGFlTUyvYdbLhjCNzmsADhwN0GjRJm5HMSnVM7a2obaCJ14QR9LKNTwPVbrvtcBuREnyiHjWUrZo3xyAOZI0se06i1wsR3FBy5jnizJgurdDJcsN3QybJI76Df1hoBG/rCJ3aaCZ0b2vjcWvabtc0lrmneCNIQXOkyr4TjYG8rG+3pSRNLu9pF+5DZXsP4yVWEHB1ZM6TNN2t0NYzi1jbAHjrQaoC5AAJJIAAFySTYAAaydyDo3JPigcG0hdMLVE+a6UaPNtA5kV+FyTxcdyIXi6BOZSsNeU1fJsN44Lt4GQ9M9mgdhWv1V955YdrwLSfBw/EtHW39FRVVvgpGXgihNTURRD948NPBvpHsAJXulOa0Qr6zPGHBe/sfGYOUjY0c2NueeGgsYPF591bZ81m3NO8+bPRAQYc3Mma7Y8ZjuDhcsP9Y7WoE9j9ggUta4gHMmvIy2rSeeOw/ELW56ctnd8F1c59PFfOvRXNHHwWDZt/mGjj4JsfMyMH1pp5mSxEhzHBw+YPAi47V6rblmGHUYIzY5x37Se2AsLMrKdksWpw0ja1w1tPELa0vFo3h861Ontp8k47+TYr0wF7jpkqp65zpaZ3k87tLiG3ikO97Bax4jtBRO5Z4QyUYSiPNiZKNhjkb8H5pQ3eNJkuwnIbeThnGSSMAdxJ8EN19xUyNRxOEmEZBMRpELARFf7bjpf1aB1obmrFEGNDWgBoAAAAAAGoADUEQ+0Ag1eMWAIMIQGKqZnN1g6nMd6zHa2lAlcYsjtXASaNzaiPYCRHMBuIPNd1gjqRO6oy4oV7DZ1HUX4RPcO9oIQ3bPBOTXCVSR/y5iafSmIjAHs6XeCG5uYiZM4MGkSynl6kankWZGdvJMO37R09SIX1BWMesYhRU5DT52S7YxtG9/UPjZYs2Tkq2fC9DbVZv8AtjuSxttutZ3d9WJiNtho4+CjZPzDRx8FJ1MDJTgi731LhoaDGy+82L3DqFh2lXNNj/NLl/EOq7YY+8mJg8ZwdIf3huODBoYO7ndbirjlWYgEHjVQCRhadF9RGsEaQ4cQbHsQVjHDBHl9EbDz8RJA+20c9g4OGr3SsWbHz1bLhes/DZ4me09JJpayej6DExMbwFG4E3FgxOxldg+a5uYX2Ejfg9vEeKz4cvJO3k1PFeHRqse9fqjsddHVsmja+Nwc1wBBGogrY77xvDhL0tjty2jaXupeQgEAgEAgEAgEEIBAINbh/DMdFCZZjoGhrR0nu2NaF4veKxvKzpNLk1OWMeOP/RHYawrJWTummOl2obGNGpreA/ytZkvN7bvoGj0lNLi+HT9Z9WCvG60E3HvQUbp5WRRi73uDR27TwGk9i9RWbTtDDqM1cGOclvI8KLBzaeCKli1ZtnHbmD6Rx4uJt7x3LbVrtGz5xqM9s+SclvNugFLClAIIQYVT5p/KeibNk4eq/s1HgQfRQLDKTi35PL5REPNSu54Gpkh+Tvj1qhqMW080Ox4FxCMtfgXnrHZSlVdFHqFAFO4sWKONcmD32N3wuN3M2g7XM3Hht8VYw5ppO3k1HEuE01deavSxxYKwpHVRiSB4c07tYO0OGsHgthW0Wjo4jPgyYL8mSNpZyliCAQCCEEoBAIBBBQaXGTGSGgjzpTd56Ebek7/A4rxe8UjquaLQZdXflp29fKCaw9huWul5SY8GNHRY3cP87VrcuSbz1d1otDj0tOWvfzn1a1Yl0IBSGhk5xfFPEauoFnOacwHWyP1rb3fC29X9Pi5Y5pcbx3iHxb/BpPSO/vK70MR0vfoe/SR6rR0WdlzfiSrTnmWgEAgEHy9txY6tqDVS0zXNNPMM6N4LWZ2m7drCfWbrG8C+sFRMRMbS948lsd4vSdpgnsasXn0E5a65jdcxP9Zu4/aG3vWsyYppLvuHcQpq8ceVvOGlWJsgoAgzcEYWmpJM+neWnaNbXDc5u0LJTJNPpVdVpMOqry5K7+kmbi9lEhmAbVeZk9Y6YnHg70e3vV6morP1OT1vAs2Le2P5o/mF0ikDgC0gg6iDcHqKsR17NFMTWdp6PtAIJQQgEAg8K2tjgYXyvaxo2uIA8VEzEd3umO+SdqRvJf4xZSQAWULbnVyrxYD2Gaz1nxVXJqtulXR6Lw9a21tRO0enmXVVUvmeXyuL3u1ucbk/+7lStabT1dTiw0xV5KRtHo8l5ZAgFIuOIGKhq3iaceYYdAP71w2eyNvdvVrT4eaeaXP8Y4nGGvwcf1T39jRjHLPB/dsPN3PePS9luzedOwE33GTPXeWegEEoBAIBB5VEAkbmu1cNYI1EHYQdN0GpwjQMqozT1YuTpa7VnW1PZucNo+S83pFo2ln0+pyafJF6SUGMuL0tBLmyC7HHzcgHNeNx3O4LW5MU0l3mg4hTWV6dLecNOsTYe4UAQCDOwZhmelN6eV7OAN2nrYdHgslcl69pVdRocGf/ADKx9/NbcHZTp2aJ4mScWksd3aR8FYrq/WGlzeHMc9cd5j7w3tLlNpnfSRzMPU1w7w75LN+KpPdrsnh3U1+mYn9dma3KHQ/9x4/8Uvyap/EY2D/oWt/2x+8IflEoRqkeeqKT5gJ+JxkcC1v+3+Ya6rynwDRFDK7i7NYPiT4LxbV1jtCzTw7qLfXaIV7CWUiql0RNZEOAz3d7tHgsVtVeezZ4PD2CvW8zb+IVStrZJ3Z0z3SO3vJNurd2Kva9p7y3WHTYsMbY67PBeGYIBAILXiZie6tcJJbtpwdep0tvRbw3nu4WsOCbdZaLinF66ePh4+t/X0NKKIOaIoRmws5hzdAIGjk2W2bCewab2vxG3SHF3tN7Ta3ds2NAFhoA1bgFLy+kAgEAgEEIJQeNTTtkbZ3WCDYgjUQdhQa2tp2ysMFY0PY7QHkc126/qP8AA7NwiaxaNpZMWa+K8XpO0wWWNeI8tITJDeSHXo0vZ7QGscQqGXTzXrDsuHcax5/ly9LfxKpAqts3oUAQCAQCAQCAQCAQCAQS1pJAAJJ0ADSSdwG1Ts82tFY3mdoMDFTEAkCavGawaRETrG+U7Bw79yu4dP52cvxLjvfHp/8AyX+NplAbGMyEaARzS8bmeq3jrOy2tXI2hy1pm07y2EbA0ANFgBYAaAANQA2IPpAIIQSgEAgEAgEHxJGHAhwBBFiCLgjcUGHyT4ujeRnqk89o+y49IcD37EFXw5iTT12c+mIilvzrAhpdukj1tPd2rBkwVu3Oh41m0/y2+apdYaxbqKMnlozm7JG85h7Rq7bKjfDevk6vS8T0+pj5bdfSe7UrEvz07hAIBAIBAIBAIBTt6I3WPAWJdTV2ObyUZ9OQEXH2Waz4LPTT2tPVqNZxnT4OkTzT7GNgPFymwfbMaZJyOkQHSe6NUbeOjrV2mGtOzk9ZxLPqp+ado9IbxlK6TTMQRe4jHQFtRcfTPXo4bVlUGYglAIBBCAQSgEEIJQCAQQg8J6Rrzc3Dhqc3Q4du0cDoQeLhI0Wc0St4Wa+3Fp5ru8dSETtO8K7hHFChqybN5GQ+peN3WY3Cx67LDbBW3VtNNxjVYOnNvHurGEcmUzSfJ5WSDc+7Hd+kHwVe2lt5N3g8SY7f5tZifZXavFSsi6dPIeLLPH8pKwzgyR5Nnj4tpMna8fq1ctK9nTY9vtNcPiFj5Z9JW66jFbtaJ/V4OeBrI702lmjr2S119Wnq0pyyi1or3ZMFBLJ9HFI72WPPwCmKWnyYb6rDT6rR+8NvR4l1suqAtG+QtYO4m/gskae8qWXjWjx/n3+yyYMyYOOmpmA3tiF/53f4Weuk/wB0tTn8SeWKv6ys+CsAUdIfMRcpIPS+kff2jzWd4ViuKte0NJqOI6jP9dujd8lJJ0jybdzNLyOLzoHYO1ZFF709O2MWYLbTtJO9xOkniUHsgEAgEAghBKAQCAQCAQCAQCAQec0LXizwHDcQCO4oMfyADoOezgHZw6s19wB1WQTmSj0mO62uae8EjwRGyC6T0o2nqff4sCJ3eb+NO49XI/N4UbQ9c9o85SzhAR18kP6XFNoOe0+cvQOl2MYOt5+AZ81LyORkOt7W+wzT3uJHggP1e0/SZz/bN2/g6PgmwyWtA0DQNyD6QCAQCAQCCEAglAIBAIIQCCUAgEAgEAgEEIBAIJQCAQCAQCCEAglAIIQSgEH/2Q=="/>
          <p:cNvSpPr>
            <a:spLocks noChangeAspect="1" noChangeArrowheads="1"/>
          </p:cNvSpPr>
          <p:nvPr/>
        </p:nvSpPr>
        <p:spPr bwMode="auto">
          <a:xfrm>
            <a:off x="63500" y="-1035050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685" y="3727339"/>
            <a:ext cx="828000" cy="8127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55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650935"/>
            <a:ext cx="8353425" cy="828675"/>
          </a:xfrm>
        </p:spPr>
        <p:txBody>
          <a:bodyPr/>
          <a:lstStyle/>
          <a:p>
            <a:r>
              <a:rPr lang="de-DE" sz="2400" dirty="0" err="1" smtClean="0"/>
              <a:t>Example</a:t>
            </a:r>
            <a:r>
              <a:rPr lang="de-DE" sz="2400" dirty="0" smtClean="0"/>
              <a:t> </a:t>
            </a:r>
            <a:r>
              <a:rPr lang="de-DE" sz="2400" dirty="0" err="1" smtClean="0"/>
              <a:t>Use</a:t>
            </a:r>
            <a:r>
              <a:rPr lang="de-DE" sz="2400" dirty="0" smtClean="0"/>
              <a:t> Case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GetHomeSafe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082335"/>
            <a:ext cx="8353425" cy="39812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GB" altLang="de-DE" sz="1800" dirty="0"/>
              <a:t>IVIS: 	Excuse me?</a:t>
            </a:r>
            <a:r>
              <a:rPr lang="de-DE" altLang="de-DE" sz="1800" dirty="0"/>
              <a:t> </a:t>
            </a:r>
            <a:r>
              <a:rPr lang="de-DE" altLang="de-DE" sz="1800" dirty="0" smtClean="0"/>
              <a:t/>
            </a:r>
            <a:br>
              <a:rPr lang="de-DE" altLang="de-DE" sz="1800" dirty="0" smtClean="0"/>
            </a:br>
            <a:r>
              <a:rPr lang="de-DE" altLang="de-DE" sz="1800" dirty="0" smtClean="0"/>
              <a:t>	</a:t>
            </a:r>
            <a:r>
              <a:rPr lang="en-GB" altLang="de-DE" sz="1800" dirty="0" smtClean="0"/>
              <a:t>You </a:t>
            </a:r>
            <a:r>
              <a:rPr lang="en-GB" altLang="de-DE" sz="1800" dirty="0"/>
              <a:t>are in the Provence, the highest mountain on the right is called Mont </a:t>
            </a:r>
            <a:r>
              <a:rPr lang="en-GB" altLang="de-DE" sz="1800" dirty="0" smtClean="0"/>
              <a:t>	</a:t>
            </a:r>
            <a:r>
              <a:rPr lang="en-GB" altLang="de-DE" sz="1800" dirty="0" err="1" smtClean="0"/>
              <a:t>Ventoux</a:t>
            </a:r>
            <a:r>
              <a:rPr lang="en-GB" altLang="de-DE" sz="1800" dirty="0"/>
              <a:t>. It is very </a:t>
            </a:r>
            <a:r>
              <a:rPr lang="en-GB" altLang="de-DE" sz="1800" dirty="0" smtClean="0"/>
              <a:t>famous </a:t>
            </a:r>
            <a:r>
              <a:rPr lang="en-GB" altLang="de-DE" sz="1800" dirty="0"/>
              <a:t>among cyclist for its appearance in Tour de France.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de-DE" sz="1800" dirty="0"/>
              <a:t>Driver: 	What is its height?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de-DE" sz="1800" dirty="0"/>
              <a:t>IVIS: 	Mont </a:t>
            </a:r>
            <a:r>
              <a:rPr lang="en-GB" altLang="de-DE" sz="1800" dirty="0" err="1"/>
              <a:t>Ventoux</a:t>
            </a:r>
            <a:r>
              <a:rPr lang="en-GB" altLang="de-DE" sz="1800" dirty="0"/>
              <a:t> is 1,912 m high.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de-DE" sz="1800" dirty="0"/>
              <a:t>Driver: 	How many times did it appear in Tour de France?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de-DE" sz="1800" dirty="0"/>
              <a:t>IVIS: 	It appeared in the Tour eight times.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de-DE" sz="1800" dirty="0"/>
              <a:t>Driver: 	Is there a road going there?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de-DE" sz="1800" dirty="0"/>
              <a:t>IVIS: 	Yes, it is 30 km from here.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de-DE" sz="1800" dirty="0"/>
              <a:t>Driver: 	Ok – take us there.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de-DE" sz="1800" dirty="0"/>
              <a:t>IVIS: 	Confirm you want to set destination to Mont </a:t>
            </a:r>
            <a:r>
              <a:rPr lang="en-GB" altLang="de-DE" sz="1800" dirty="0" err="1"/>
              <a:t>Ventoux</a:t>
            </a:r>
            <a:r>
              <a:rPr lang="en-GB" altLang="de-DE" sz="1800" dirty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de-DE" sz="1800" dirty="0"/>
              <a:t>Driver: 	Yes.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de-DE" sz="1800" dirty="0"/>
              <a:t>IVIS: 	Navigating to Mont </a:t>
            </a:r>
            <a:r>
              <a:rPr lang="en-GB" altLang="de-DE" sz="1800" dirty="0" err="1"/>
              <a:t>Ventoux</a:t>
            </a:r>
            <a:r>
              <a:rPr lang="en-GB" altLang="de-DE" sz="1800" dirty="0"/>
              <a:t> </a:t>
            </a:r>
            <a:r>
              <a:rPr lang="en-GB" altLang="de-DE" sz="1800" dirty="0" smtClean="0"/>
              <a:t>…</a:t>
            </a:r>
            <a:endParaRPr lang="de-DE" altLang="de-DE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  </a:t>
            </a:r>
            <a:endParaRPr lang="de-DE">
              <a:solidFill>
                <a:srgbClr val="000000"/>
              </a:solidFill>
            </a:endParaRPr>
          </a:p>
        </p:txBody>
      </p:sp>
      <p:pic>
        <p:nvPicPr>
          <p:cNvPr id="5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794" y="118543"/>
            <a:ext cx="1152000" cy="440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74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9923BF-EA05-4C6F-8C2B-165B7D02E822}" type="slidenum">
              <a:rPr lang="de-DE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de-DE" dirty="0" smtClean="0"/>
              <a:t>Online Apps and Car Functionalities</a:t>
            </a:r>
            <a:endParaRPr lang="en-US" altLang="de-DE" dirty="0"/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395288" y="1214274"/>
            <a:ext cx="7805737" cy="3433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54000" rIns="94888" bIns="54000">
            <a:spAutoFit/>
          </a:bodyPr>
          <a:lstStyle/>
          <a:p>
            <a:pPr marL="457200" indent="-457200" defTabSz="574675" eaLnBrk="0" hangingPunct="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Online Apps</a:t>
            </a:r>
          </a:p>
          <a:p>
            <a:pPr marL="800100" lvl="1" indent="-342900" defTabSz="574675" eaLnBrk="0" hangingPunc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de-DE" sz="2000" i="0" dirty="0" smtClean="0"/>
              <a:t>Each user has his personal selection of apps.</a:t>
            </a:r>
          </a:p>
          <a:p>
            <a:pPr marL="800100" lvl="1" indent="-342900" defTabSz="574675" eaLnBrk="0" hangingPunc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de-DE" sz="2000" dirty="0" smtClean="0"/>
              <a:t>App development is highly dynamic.</a:t>
            </a:r>
          </a:p>
          <a:p>
            <a:pPr marL="800100" lvl="1" indent="-342900" defTabSz="574675" eaLnBrk="0" hangingPunc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de-DE" sz="2000" i="0" dirty="0" smtClean="0"/>
              <a:t>Apps are provide</a:t>
            </a:r>
            <a:r>
              <a:rPr lang="en-US" altLang="de-DE" sz="2000" dirty="0" smtClean="0"/>
              <a:t>d out of different sources.</a:t>
            </a:r>
          </a:p>
          <a:p>
            <a:pPr marL="457200" indent="-457200" defTabSz="574675" eaLnBrk="0" hangingPunct="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de-DE" sz="2000" i="0" dirty="0" smtClean="0"/>
              <a:t>Car Functionalities</a:t>
            </a:r>
          </a:p>
          <a:p>
            <a:pPr marL="800100" lvl="1" indent="-342900" defTabSz="574675" eaLnBrk="0" hangingPunc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de-DE" sz="2000" dirty="0" smtClean="0"/>
              <a:t>Car functionalities are not changed during car life time.</a:t>
            </a:r>
          </a:p>
          <a:p>
            <a:pPr marL="800100" lvl="1" indent="-342900" defTabSz="574675" eaLnBrk="0" hangingPunc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de-DE" sz="2000" i="0" dirty="0" smtClean="0"/>
              <a:t>Car functionalities are provided by the car manufacturer.</a:t>
            </a:r>
          </a:p>
          <a:p>
            <a:pPr marL="800100" lvl="1" indent="-342900" defTabSz="574675" eaLnBrk="0" hangingPunc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de-DE" sz="2000" dirty="0" smtClean="0"/>
              <a:t>Can be handled on-board (no connection problems, much faster).</a:t>
            </a:r>
            <a:endParaRPr lang="en-US" altLang="de-DE" sz="2000" i="0" dirty="0"/>
          </a:p>
        </p:txBody>
      </p:sp>
    </p:spTree>
    <p:extLst>
      <p:ext uri="{BB962C8B-B14F-4D97-AF65-F5344CB8AC3E}">
        <p14:creationId xmlns:p14="http://schemas.microsoft.com/office/powerpoint/2010/main" val="37349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9923BF-EA05-4C6F-8C2B-165B7D02E822}" type="slidenum">
              <a:rPr lang="de-DE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de-DE" dirty="0" smtClean="0"/>
              <a:t>Integration of Online Apps and Car Functionalities</a:t>
            </a:r>
            <a:endParaRPr lang="en-US" altLang="de-DE" dirty="0"/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395288" y="1214274"/>
            <a:ext cx="7805737" cy="3894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54000" rIns="94888" bIns="54000">
            <a:spAutoFit/>
          </a:bodyPr>
          <a:lstStyle/>
          <a:p>
            <a:pPr marL="457200" indent="-457200" defTabSz="574675" eaLnBrk="0" hangingPunct="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Traditional onboard speech and plug-in of online speech capabilities</a:t>
            </a:r>
          </a:p>
          <a:p>
            <a:pPr lvl="1" defTabSz="574675" eaLnBrk="0" hangingPunct="0"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e.g. </a:t>
            </a:r>
            <a:r>
              <a:rPr lang="de-DE" sz="2000" dirty="0"/>
              <a:t>Siri Integration in MB </a:t>
            </a:r>
            <a:r>
              <a:rPr lang="de-DE" sz="2000" dirty="0" err="1"/>
              <a:t>vehicles</a:t>
            </a:r>
            <a:r>
              <a:rPr lang="de-DE" sz="2000" dirty="0"/>
              <a:t> </a:t>
            </a:r>
            <a:endParaRPr lang="de-DE" sz="2000" dirty="0" smtClean="0"/>
          </a:p>
          <a:p>
            <a:pPr marL="800100" lvl="1" indent="-342900" defTabSz="574675" eaLnBrk="0" hangingPunc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Onboard and online speech dialogs strictly separated</a:t>
            </a:r>
          </a:p>
          <a:p>
            <a:pPr marL="800100" lvl="1" indent="-342900" defTabSz="574675" eaLnBrk="0" hangingPunc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Flexibility </a:t>
            </a:r>
            <a:r>
              <a:rPr lang="en-US" sz="2000" dirty="0" smtClean="0"/>
              <a:t>dependent on online provider (e.g. Apple)</a:t>
            </a:r>
          </a:p>
          <a:p>
            <a:pPr marL="457200" indent="-457200" defTabSz="574675" eaLnBrk="0" hangingPunct="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de-DE" sz="2000" i="0" dirty="0" smtClean="0"/>
              <a:t>Hybrid speech dialog for selected apps and </a:t>
            </a:r>
            <a:r>
              <a:rPr lang="en-US" altLang="de-DE" sz="2000" dirty="0" smtClean="0"/>
              <a:t>car </a:t>
            </a:r>
            <a:r>
              <a:rPr lang="en-US" altLang="de-DE" sz="2000" i="0" dirty="0" smtClean="0"/>
              <a:t>functions</a:t>
            </a:r>
          </a:p>
          <a:p>
            <a:pPr lvl="1" defTabSz="574675" eaLnBrk="0" hangingPunct="0">
              <a:lnSpc>
                <a:spcPct val="110000"/>
              </a:lnSpc>
              <a:spcBef>
                <a:spcPts val="0"/>
              </a:spcBef>
            </a:pPr>
            <a:r>
              <a:rPr lang="en-US" altLang="de-DE" sz="2000" dirty="0"/>
              <a:t>e</a:t>
            </a:r>
            <a:r>
              <a:rPr lang="en-US" altLang="de-DE" sz="2000" dirty="0" smtClean="0"/>
              <a:t>.g. Dragon Drive!</a:t>
            </a:r>
          </a:p>
          <a:p>
            <a:pPr marL="742950" lvl="1" indent="-285750" defTabSz="574675" eaLnBrk="0" hangingPunc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de-DE" dirty="0"/>
              <a:t>Onboard and online speech dialogs </a:t>
            </a:r>
            <a:r>
              <a:rPr lang="en-US" altLang="de-DE" dirty="0" smtClean="0"/>
              <a:t>neatly integrated</a:t>
            </a:r>
            <a:endParaRPr lang="en-US" altLang="de-DE" dirty="0"/>
          </a:p>
          <a:p>
            <a:pPr marL="742950" lvl="1" indent="-285750" defTabSz="574675" eaLnBrk="0" hangingPunc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de-DE" dirty="0"/>
              <a:t>Flexibility dependent on online provider (e.g. </a:t>
            </a:r>
            <a:r>
              <a:rPr lang="en-US" altLang="de-DE" dirty="0" smtClean="0"/>
              <a:t>Nuance)</a:t>
            </a:r>
          </a:p>
          <a:p>
            <a:pPr marL="457200" indent="-457200" defTabSz="574675" eaLnBrk="0" hangingPunct="0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altLang="de-DE" sz="2000" i="0" dirty="0" smtClean="0"/>
              <a:t>Dynamic Integration of all apps and car functions</a:t>
            </a:r>
          </a:p>
          <a:p>
            <a:pPr marL="742950" lvl="1" indent="-285750" defTabSz="574675" eaLnBrk="0" hangingPunc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de-DE" dirty="0"/>
              <a:t>Onboard and online speech dialogs neatly integrated</a:t>
            </a:r>
          </a:p>
          <a:p>
            <a:pPr marL="742950" lvl="1" indent="-285750" defTabSz="574675" eaLnBrk="0" hangingPunc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de-DE" dirty="0" smtClean="0"/>
              <a:t>Each user can add own (speech capable) apps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210895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1962561" y="863470"/>
            <a:ext cx="4900446" cy="1974434"/>
            <a:chOff x="1962561" y="863470"/>
            <a:chExt cx="4900446" cy="1974434"/>
          </a:xfrm>
        </p:grpSpPr>
        <p:sp>
          <p:nvSpPr>
            <p:cNvPr id="133" name="Wolke 132"/>
            <p:cNvSpPr/>
            <p:nvPr/>
          </p:nvSpPr>
          <p:spPr bwMode="auto">
            <a:xfrm>
              <a:off x="1962561" y="941785"/>
              <a:ext cx="4900446" cy="1896119"/>
            </a:xfrm>
            <a:prstGeom prst="cloud">
              <a:avLst/>
            </a:prstGeom>
            <a:ln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/>
            </a:sp3d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rpoS" pitchFamily="2" charset="0"/>
              </a:endParaRPr>
            </a:p>
          </p:txBody>
        </p:sp>
        <p:pic>
          <p:nvPicPr>
            <p:cNvPr id="135" name="Picture 2" descr="http://liftingshadows.files.wordpress.com/2007/04/earth_blue_marble_cropped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brightnessContrast bright="12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6317" y="863470"/>
              <a:ext cx="765105" cy="765965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462" name="Text Box 152"/>
          <p:cNvSpPr txBox="1">
            <a:spLocks noChangeArrowheads="1"/>
          </p:cNvSpPr>
          <p:nvPr/>
        </p:nvSpPr>
        <p:spPr bwMode="auto">
          <a:xfrm>
            <a:off x="2087564" y="64333"/>
            <a:ext cx="62753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rpo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2400" b="1" dirty="0" smtClean="0">
                <a:solidFill>
                  <a:schemeClr val="bg2"/>
                </a:solidFill>
                <a:cs typeface="Arial" charset="0"/>
              </a:rPr>
              <a:t>Hybrid Speech Dialog*</a:t>
            </a:r>
            <a:endParaRPr lang="de-DE" sz="2800" b="1" dirty="0">
              <a:solidFill>
                <a:schemeClr val="bg2"/>
              </a:solidFill>
              <a:cs typeface="Arial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802179" y="3251011"/>
            <a:ext cx="3940472" cy="1663889"/>
            <a:chOff x="802179" y="3251011"/>
            <a:chExt cx="3940472" cy="1663889"/>
          </a:xfrm>
        </p:grpSpPr>
        <p:sp>
          <p:nvSpPr>
            <p:cNvPr id="18437" name="Rectangle 2"/>
            <p:cNvSpPr>
              <a:spLocks noChangeArrowheads="1"/>
            </p:cNvSpPr>
            <p:nvPr/>
          </p:nvSpPr>
          <p:spPr bwMode="auto">
            <a:xfrm>
              <a:off x="2201063" y="3429000"/>
              <a:ext cx="2541588" cy="1485900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0000" tIns="46800" rIns="90000" bIns="46800">
              <a:flatTx/>
            </a:bodyPr>
            <a:lstStyle/>
            <a:p>
              <a:endParaRPr lang="de-DE" sz="1400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18446" name="Text Box 130"/>
            <p:cNvSpPr txBox="1">
              <a:spLocks noChangeArrowheads="1"/>
            </p:cNvSpPr>
            <p:nvPr/>
          </p:nvSpPr>
          <p:spPr bwMode="auto">
            <a:xfrm>
              <a:off x="2393111" y="4434232"/>
              <a:ext cx="1133515" cy="339328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 anchor="ctr"/>
            <a:lstStyle>
              <a:defPPr>
                <a:defRPr lang="de-DE"/>
              </a:defPPr>
              <a:lvl1pPr algn="ctr" eaLnBrk="1" hangingPunct="1">
                <a:spcBef>
                  <a:spcPct val="50000"/>
                </a:spcBef>
                <a:defRPr sz="1050">
                  <a:solidFill>
                    <a:schemeClr val="bg1"/>
                  </a:solidFill>
                  <a:cs typeface="Arial" charset="0"/>
                </a:defRPr>
              </a:lvl1pPr>
              <a:lvl2pPr marL="742950" indent="-285750" eaLnBrk="0" hangingPunct="0"/>
              <a:lvl3pPr marL="1143000" indent="-228600" eaLnBrk="0" hangingPunct="0"/>
              <a:lvl4pPr marL="1600200" indent="-228600" eaLnBrk="0" hangingPunct="0"/>
              <a:lvl5pPr marL="2057400" indent="-228600" eaLnBrk="0" hangingPunct="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de-DE" sz="1200" dirty="0" err="1"/>
                <a:t>Preprocessing</a:t>
              </a:r>
              <a:endParaRPr lang="de-DE" sz="1200" dirty="0"/>
            </a:p>
          </p:txBody>
        </p:sp>
        <p:sp>
          <p:nvSpPr>
            <p:cNvPr id="18452" name="Text Box 136"/>
            <p:cNvSpPr txBox="1">
              <a:spLocks noChangeArrowheads="1"/>
            </p:cNvSpPr>
            <p:nvPr/>
          </p:nvSpPr>
          <p:spPr bwMode="auto">
            <a:xfrm>
              <a:off x="2401268" y="3542053"/>
              <a:ext cx="1136470" cy="29714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 anchor="ctr"/>
            <a:lstStyle>
              <a:defPPr>
                <a:defRPr lang="de-DE"/>
              </a:defPPr>
              <a:lvl1pPr algn="ctr" eaLnBrk="1" hangingPunct="1">
                <a:spcBef>
                  <a:spcPct val="50000"/>
                </a:spcBef>
                <a:defRPr sz="1050">
                  <a:solidFill>
                    <a:schemeClr val="bg1"/>
                  </a:solidFill>
                  <a:cs typeface="Arial" charset="0"/>
                </a:defRPr>
              </a:lvl1pPr>
              <a:lvl2pPr marL="742950" indent="-285750" eaLnBrk="0" hangingPunct="0"/>
              <a:lvl3pPr marL="1143000" indent="-228600" eaLnBrk="0" hangingPunct="0"/>
              <a:lvl4pPr marL="1600200" indent="-228600" eaLnBrk="0" hangingPunct="0"/>
              <a:lvl5pPr marL="2057400" indent="-228600" eaLnBrk="0" hangingPunct="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de-DE" sz="1200" dirty="0" smtClean="0"/>
                <a:t>ASR</a:t>
              </a:r>
              <a:endParaRPr lang="de-DE" sz="1200" dirty="0"/>
            </a:p>
          </p:txBody>
        </p:sp>
        <p:sp>
          <p:nvSpPr>
            <p:cNvPr id="18464" name="Text Box 168"/>
            <p:cNvSpPr txBox="1">
              <a:spLocks noChangeArrowheads="1"/>
            </p:cNvSpPr>
            <p:nvPr/>
          </p:nvSpPr>
          <p:spPr bwMode="auto">
            <a:xfrm>
              <a:off x="802179" y="4310871"/>
              <a:ext cx="679450" cy="3407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182B45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AFB2B4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rpoS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rpoS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rpoS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rpoS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rpo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po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po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po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poS" pitchFamily="2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sz="1600" b="1" noProof="1" smtClean="0">
                  <a:solidFill>
                    <a:srgbClr val="000000"/>
                  </a:solidFill>
                  <a:cs typeface="Arial" charset="0"/>
                </a:rPr>
                <a:t>PTA</a:t>
              </a:r>
              <a:endParaRPr lang="de-DE" sz="1600" b="1" noProof="1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79" name="Text Box 194"/>
            <p:cNvSpPr txBox="1">
              <a:spLocks noChangeArrowheads="1"/>
            </p:cNvSpPr>
            <p:nvPr/>
          </p:nvSpPr>
          <p:spPr bwMode="auto">
            <a:xfrm>
              <a:off x="3806026" y="3542053"/>
              <a:ext cx="838200" cy="637893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 anchor="ctr"/>
            <a:lstStyle>
              <a:defPPr>
                <a:defRPr lang="de-DE"/>
              </a:defPPr>
              <a:lvl1pPr algn="ctr" eaLnBrk="1" hangingPunct="1">
                <a:spcBef>
                  <a:spcPct val="50000"/>
                </a:spcBef>
                <a:defRPr sz="1050">
                  <a:solidFill>
                    <a:schemeClr val="bg1"/>
                  </a:solidFill>
                  <a:cs typeface="Arial" charset="0"/>
                </a:defRPr>
              </a:lvl1pPr>
              <a:lvl2pPr marL="742950" indent="-285750" eaLnBrk="0" hangingPunct="0"/>
              <a:lvl3pPr marL="1143000" indent="-228600" eaLnBrk="0" hangingPunct="0"/>
              <a:lvl4pPr marL="1600200" indent="-228600" eaLnBrk="0" hangingPunct="0"/>
              <a:lvl5pPr marL="2057400" indent="-228600" eaLnBrk="0" hangingPunct="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de-DE" sz="1200" dirty="0"/>
                <a:t>Dialog </a:t>
              </a:r>
              <a:r>
                <a:rPr lang="de-DE" sz="1200" dirty="0" smtClean="0"/>
                <a:t>Manager</a:t>
              </a:r>
              <a:endParaRPr lang="de-DE" sz="1200" dirty="0"/>
            </a:p>
          </p:txBody>
        </p:sp>
        <p:sp>
          <p:nvSpPr>
            <p:cNvPr id="18480" name="Line 195"/>
            <p:cNvSpPr>
              <a:spLocks noChangeShapeType="1"/>
            </p:cNvSpPr>
            <p:nvPr/>
          </p:nvSpPr>
          <p:spPr bwMode="auto">
            <a:xfrm rot="5400000" flipH="1">
              <a:off x="3671882" y="3563000"/>
              <a:ext cx="0" cy="268288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8481" name="Line 196"/>
            <p:cNvSpPr>
              <a:spLocks noChangeShapeType="1"/>
            </p:cNvSpPr>
            <p:nvPr/>
          </p:nvSpPr>
          <p:spPr bwMode="auto">
            <a:xfrm rot="-5400000" flipH="1" flipV="1">
              <a:off x="3665731" y="3894986"/>
              <a:ext cx="1191" cy="27940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29" name="Auf der gleichen Seite des Rechtecks liegende Ecken abrunden 128"/>
            <p:cNvSpPr/>
            <p:nvPr/>
          </p:nvSpPr>
          <p:spPr bwMode="auto">
            <a:xfrm>
              <a:off x="2201063" y="3251011"/>
              <a:ext cx="2541588" cy="213103"/>
            </a:xfrm>
            <a:prstGeom prst="round2SameRect">
              <a:avLst/>
            </a:prstGeom>
            <a:solidFill>
              <a:srgbClr val="003366"/>
            </a:solidFill>
            <a:ln>
              <a:solidFill>
                <a:schemeClr val="tx1"/>
              </a:solidFill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orpoS" pitchFamily="2" charset="0"/>
                </a:rPr>
                <a:t>Onboard</a:t>
              </a:r>
              <a:r>
                <a:rPr kumimoji="0" lang="de-DE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orpoS" pitchFamily="2" charset="0"/>
                </a:rPr>
                <a:t> Speech Dialog</a:t>
              </a:r>
            </a:p>
          </p:txBody>
        </p:sp>
        <p:sp>
          <p:nvSpPr>
            <p:cNvPr id="18465" name="Line 169"/>
            <p:cNvSpPr>
              <a:spLocks noChangeShapeType="1"/>
            </p:cNvSpPr>
            <p:nvPr/>
          </p:nvSpPr>
          <p:spPr bwMode="auto">
            <a:xfrm>
              <a:off x="1737959" y="4598339"/>
              <a:ext cx="480859" cy="0"/>
            </a:xfrm>
            <a:prstGeom prst="line">
              <a:avLst/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188" y="4423956"/>
              <a:ext cx="441772" cy="334676"/>
            </a:xfrm>
            <a:prstGeom prst="ellipse">
              <a:avLst/>
            </a:prstGeom>
            <a:ln w="25400">
              <a:solidFill>
                <a:schemeClr val="tx2">
                  <a:lumMod val="10000"/>
                  <a:lumOff val="90000"/>
                </a:schemeClr>
              </a:solidFill>
              <a:miter lim="800000"/>
              <a:headEnd/>
              <a:tailEnd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61" name="Text Box 136"/>
            <p:cNvSpPr txBox="1">
              <a:spLocks noChangeArrowheads="1"/>
            </p:cNvSpPr>
            <p:nvPr/>
          </p:nvSpPr>
          <p:spPr bwMode="auto">
            <a:xfrm>
              <a:off x="2401268" y="3882806"/>
              <a:ext cx="1136470" cy="297140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0000" tIns="46800" rIns="90000" bIns="46800" anchor="ctr"/>
            <a:lstStyle>
              <a:defPPr>
                <a:defRPr lang="de-DE"/>
              </a:defPPr>
              <a:lvl1pPr algn="ctr" eaLnBrk="1" hangingPunct="1">
                <a:spcBef>
                  <a:spcPct val="50000"/>
                </a:spcBef>
                <a:defRPr sz="1050">
                  <a:solidFill>
                    <a:schemeClr val="bg1"/>
                  </a:solidFill>
                  <a:cs typeface="Arial" charset="0"/>
                </a:defRPr>
              </a:lvl1pPr>
              <a:lvl2pPr marL="742950" indent="-285750" eaLnBrk="0" hangingPunct="0"/>
              <a:lvl3pPr marL="1143000" indent="-228600" eaLnBrk="0" hangingPunct="0"/>
              <a:lvl4pPr marL="1600200" indent="-228600" eaLnBrk="0" hangingPunct="0"/>
              <a:lvl5pPr marL="2057400" indent="-228600" eaLnBrk="0" hangingPunct="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de-DE" sz="1200" dirty="0" smtClean="0"/>
                <a:t>NLU</a:t>
              </a:r>
              <a:endParaRPr lang="de-DE" sz="1200" dirty="0"/>
            </a:p>
          </p:txBody>
        </p:sp>
        <p:sp>
          <p:nvSpPr>
            <p:cNvPr id="62" name="Line 149"/>
            <p:cNvSpPr>
              <a:spLocks noChangeShapeType="1"/>
            </p:cNvSpPr>
            <p:nvPr/>
          </p:nvSpPr>
          <p:spPr bwMode="auto">
            <a:xfrm rot="-5400000" flipV="1">
              <a:off x="2847859" y="4314644"/>
              <a:ext cx="233363" cy="2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3119554" y="1303371"/>
            <a:ext cx="1104655" cy="2238684"/>
            <a:chOff x="3119554" y="1303371"/>
            <a:chExt cx="1104655" cy="2238684"/>
          </a:xfrm>
        </p:grpSpPr>
        <p:sp>
          <p:nvSpPr>
            <p:cNvPr id="77" name="Rectangle 139"/>
            <p:cNvSpPr>
              <a:spLocks noChangeArrowheads="1"/>
            </p:cNvSpPr>
            <p:nvPr/>
          </p:nvSpPr>
          <p:spPr bwMode="auto">
            <a:xfrm>
              <a:off x="3387843" y="1303371"/>
              <a:ext cx="836366" cy="383866"/>
            </a:xfrm>
            <a:prstGeom prst="rect">
              <a:avLst/>
            </a:prstGeom>
            <a:pattFill prst="pct50">
              <a:fgClr>
                <a:srgbClr val="C00000"/>
              </a:fgClr>
              <a:bgClr>
                <a:schemeClr val="bg1"/>
              </a:bgClr>
            </a:pattFill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e-DE" sz="1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ASR </a:t>
              </a:r>
              <a:r>
                <a:rPr lang="de-DE" sz="10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dictation</a:t>
              </a:r>
              <a:endParaRPr lang="de-DE" sz="1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" name="Line 138"/>
            <p:cNvSpPr>
              <a:spLocks noChangeShapeType="1"/>
            </p:cNvSpPr>
            <p:nvPr/>
          </p:nvSpPr>
          <p:spPr bwMode="auto">
            <a:xfrm rot="5400000">
              <a:off x="2535381" y="2271411"/>
              <a:ext cx="1854817" cy="686471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4644226" y="1814498"/>
            <a:ext cx="4347397" cy="2084498"/>
            <a:chOff x="4644226" y="1814498"/>
            <a:chExt cx="4347397" cy="2084498"/>
          </a:xfrm>
        </p:grpSpPr>
        <p:sp>
          <p:nvSpPr>
            <p:cNvPr id="69" name="Line 135"/>
            <p:cNvSpPr>
              <a:spLocks noChangeShapeType="1"/>
            </p:cNvSpPr>
            <p:nvPr/>
          </p:nvSpPr>
          <p:spPr bwMode="auto">
            <a:xfrm flipH="1">
              <a:off x="4803131" y="3203962"/>
              <a:ext cx="2869716" cy="635232"/>
            </a:xfrm>
            <a:prstGeom prst="lin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sp>
          <p:nvSpPr>
            <p:cNvPr id="18491" name="Line 135"/>
            <p:cNvSpPr>
              <a:spLocks noChangeShapeType="1"/>
            </p:cNvSpPr>
            <p:nvPr/>
          </p:nvSpPr>
          <p:spPr bwMode="auto">
            <a:xfrm flipH="1">
              <a:off x="4644226" y="3215764"/>
              <a:ext cx="2378011" cy="623429"/>
            </a:xfrm>
            <a:prstGeom prst="lin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  <p:pic>
          <p:nvPicPr>
            <p:cNvPr id="64" name="Picture 6" descr="http://redblue.scene7.com/is/image/redblue/pixelboxx-mss-54904298?layer%3Dcomp%26resMode%3Dbicub%26op_usm%3D0.8%2C0.9%2C2%2C0%26op_sharpen%3D1&amp;id=SY1qY3&amp;wid=193&amp;hei=400&amp;fmt=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8081" y="1814498"/>
              <a:ext cx="468000" cy="9699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2" descr="Mercedes-Benz Alle Mercedes-Benz Apps 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3623" y="2299474"/>
              <a:ext cx="1548000" cy="538430"/>
            </a:xfrm>
            <a:prstGeom prst="trapezoid">
              <a:avLst>
                <a:gd name="adj" fmla="val 55169"/>
              </a:avLst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" name="Ellipse 66"/>
            <p:cNvSpPr/>
            <p:nvPr/>
          </p:nvSpPr>
          <p:spPr bwMode="auto">
            <a:xfrm>
              <a:off x="7128081" y="2987065"/>
              <a:ext cx="1417653" cy="911931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46800" rIns="36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1200" dirty="0" err="1">
                  <a:solidFill>
                    <a:schemeClr val="bg1"/>
                  </a:solidFill>
                </a:rPr>
                <a:t>dialog</a:t>
              </a:r>
              <a:r>
                <a:rPr lang="de-DE" sz="1200" dirty="0">
                  <a:solidFill>
                    <a:schemeClr val="bg1"/>
                  </a:solidFill>
                </a:rPr>
                <a:t> </a:t>
              </a:r>
              <a:r>
                <a:rPr lang="de-DE" sz="1200" dirty="0" err="1">
                  <a:solidFill>
                    <a:schemeClr val="bg1"/>
                  </a:solidFill>
                </a:rPr>
                <a:t>spec</a:t>
              </a:r>
              <a:endParaRPr lang="de-DE" sz="1200" dirty="0">
                <a:solidFill>
                  <a:schemeClr val="bg1"/>
                </a:solidFill>
              </a:endParaRPr>
            </a:p>
            <a:p>
              <a:r>
                <a:rPr lang="de-DE" sz="1200" dirty="0">
                  <a:solidFill>
                    <a:schemeClr val="bg1"/>
                  </a:solidFill>
                </a:rPr>
                <a:t>   </a:t>
              </a:r>
              <a:r>
                <a:rPr lang="de-DE" sz="1200" dirty="0" err="1">
                  <a:solidFill>
                    <a:schemeClr val="bg1"/>
                  </a:solidFill>
                </a:rPr>
                <a:t>lexicon</a:t>
              </a:r>
              <a:r>
                <a:rPr lang="de-DE" sz="1200" dirty="0">
                  <a:solidFill>
                    <a:schemeClr val="bg1"/>
                  </a:solidFill>
                </a:rPr>
                <a:t> &amp; </a:t>
              </a:r>
              <a:r>
                <a:rPr lang="de-DE" sz="1200" dirty="0" err="1">
                  <a:solidFill>
                    <a:schemeClr val="bg1"/>
                  </a:solidFill>
                </a:rPr>
                <a:t>slm</a:t>
              </a:r>
              <a:endParaRPr lang="de-DE" sz="1200" dirty="0">
                <a:solidFill>
                  <a:schemeClr val="bg1"/>
                </a:solidFill>
              </a:endParaRPr>
            </a:p>
            <a:p>
              <a:r>
                <a:rPr lang="de-DE" sz="1200" dirty="0">
                  <a:solidFill>
                    <a:schemeClr val="bg1"/>
                  </a:solidFill>
                </a:rPr>
                <a:t>   </a:t>
              </a:r>
              <a:r>
                <a:rPr lang="de-DE" sz="1200" dirty="0" err="1">
                  <a:solidFill>
                    <a:schemeClr val="bg1"/>
                  </a:solidFill>
                </a:rPr>
                <a:t>grammar</a:t>
              </a:r>
              <a:endParaRPr lang="de-DE" sz="1200" dirty="0">
                <a:solidFill>
                  <a:schemeClr val="bg1"/>
                </a:solidFill>
              </a:endParaRPr>
            </a:p>
          </p:txBody>
        </p:sp>
        <p:sp>
          <p:nvSpPr>
            <p:cNvPr id="66" name="Ellipse 65"/>
            <p:cNvSpPr/>
            <p:nvPr/>
          </p:nvSpPr>
          <p:spPr bwMode="auto">
            <a:xfrm>
              <a:off x="6721869" y="2823184"/>
              <a:ext cx="1089542" cy="392580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46800" rIns="36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1200" dirty="0" err="1">
                  <a:solidFill>
                    <a:schemeClr val="bg1"/>
                  </a:solidFill>
                </a:rPr>
                <a:t>dialog</a:t>
              </a:r>
              <a:r>
                <a:rPr lang="de-DE" sz="1200" dirty="0">
                  <a:solidFill>
                    <a:schemeClr val="bg1"/>
                  </a:solidFill>
                </a:rPr>
                <a:t> </a:t>
              </a:r>
              <a:r>
                <a:rPr lang="de-DE" sz="1200" dirty="0" err="1">
                  <a:solidFill>
                    <a:schemeClr val="bg1"/>
                  </a:solidFill>
                </a:rPr>
                <a:t>spec</a:t>
              </a:r>
              <a:endParaRPr lang="de-DE" sz="1200" dirty="0">
                <a:solidFill>
                  <a:schemeClr val="bg1"/>
                </a:solidFill>
              </a:endParaRPr>
            </a:p>
          </p:txBody>
        </p:sp>
        <p:sp>
          <p:nvSpPr>
            <p:cNvPr id="68" name="Ellipse 67"/>
            <p:cNvSpPr/>
            <p:nvPr/>
          </p:nvSpPr>
          <p:spPr bwMode="auto">
            <a:xfrm>
              <a:off x="7491134" y="2811380"/>
              <a:ext cx="1089542" cy="392580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46800" rIns="36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1200" dirty="0" err="1">
                  <a:solidFill>
                    <a:schemeClr val="bg1"/>
                  </a:solidFill>
                </a:rPr>
                <a:t>dialog</a:t>
              </a:r>
              <a:r>
                <a:rPr lang="de-DE" sz="1200" dirty="0">
                  <a:solidFill>
                    <a:schemeClr val="bg1"/>
                  </a:solidFill>
                </a:rPr>
                <a:t> </a:t>
              </a:r>
              <a:r>
                <a:rPr lang="de-DE" sz="1200" dirty="0" err="1">
                  <a:solidFill>
                    <a:schemeClr val="bg1"/>
                  </a:solidFill>
                </a:rPr>
                <a:t>spec</a:t>
              </a:r>
              <a:endParaRPr lang="de-DE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3387843" y="1222389"/>
            <a:ext cx="2036725" cy="2660417"/>
            <a:chOff x="3387843" y="1222389"/>
            <a:chExt cx="2036725" cy="2660417"/>
          </a:xfrm>
        </p:grpSpPr>
        <p:sp>
          <p:nvSpPr>
            <p:cNvPr id="73" name="Rectangle 139"/>
            <p:cNvSpPr>
              <a:spLocks noChangeArrowheads="1"/>
            </p:cNvSpPr>
            <p:nvPr/>
          </p:nvSpPr>
          <p:spPr bwMode="auto">
            <a:xfrm>
              <a:off x="4336341" y="1222389"/>
              <a:ext cx="1088227" cy="383866"/>
            </a:xfrm>
            <a:prstGeom prst="rect">
              <a:avLst/>
            </a:prstGeom>
            <a:pattFill prst="pct50">
              <a:fgClr>
                <a:srgbClr val="C00000"/>
              </a:fgClr>
              <a:bgClr>
                <a:schemeClr val="bg1"/>
              </a:bgClr>
            </a:pattFill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e-DE" sz="1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ASR + NLU</a:t>
              </a:r>
            </a:p>
            <a:p>
              <a:pPr algn="ctr"/>
              <a:r>
                <a:rPr lang="de-DE" sz="1000" b="1" noProof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Selected Apps</a:t>
              </a:r>
            </a:p>
          </p:txBody>
        </p:sp>
        <p:sp>
          <p:nvSpPr>
            <p:cNvPr id="74" name="Line 138"/>
            <p:cNvSpPr>
              <a:spLocks noChangeShapeType="1"/>
            </p:cNvSpPr>
            <p:nvPr/>
          </p:nvSpPr>
          <p:spPr bwMode="auto">
            <a:xfrm rot="5400000">
              <a:off x="2877759" y="2116340"/>
              <a:ext cx="2276550" cy="1256382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2701372" y="1606255"/>
            <a:ext cx="836366" cy="1980720"/>
            <a:chOff x="2701372" y="1606255"/>
            <a:chExt cx="836366" cy="1980720"/>
          </a:xfrm>
        </p:grpSpPr>
        <p:sp>
          <p:nvSpPr>
            <p:cNvPr id="70" name="Rectangle 139"/>
            <p:cNvSpPr>
              <a:spLocks noChangeArrowheads="1"/>
            </p:cNvSpPr>
            <p:nvPr/>
          </p:nvSpPr>
          <p:spPr bwMode="auto">
            <a:xfrm>
              <a:off x="2701372" y="1606255"/>
              <a:ext cx="836366" cy="383866"/>
            </a:xfrm>
            <a:prstGeom prst="rect">
              <a:avLst/>
            </a:prstGeom>
            <a:pattFill prst="pct50">
              <a:fgClr>
                <a:srgbClr val="C00000"/>
              </a:fgClr>
              <a:bgClr>
                <a:schemeClr val="bg1"/>
              </a:bgClr>
            </a:pattFill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e-DE" sz="1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ASR </a:t>
              </a:r>
              <a:r>
                <a:rPr lang="de-DE" sz="10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search</a:t>
              </a:r>
              <a:endParaRPr lang="de-DE" sz="1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54" name="Line 138"/>
            <p:cNvSpPr>
              <a:spLocks noChangeShapeType="1"/>
            </p:cNvSpPr>
            <p:nvPr/>
          </p:nvSpPr>
          <p:spPr bwMode="auto">
            <a:xfrm rot="5400000">
              <a:off x="2246103" y="2713522"/>
              <a:ext cx="1596853" cy="150053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sp>
        <p:nvSpPr>
          <p:cNvPr id="2" name="Textfeld 1"/>
          <p:cNvSpPr txBox="1"/>
          <p:nvPr/>
        </p:nvSpPr>
        <p:spPr>
          <a:xfrm>
            <a:off x="6863007" y="4758631"/>
            <a:ext cx="2251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chemeClr val="bg2"/>
                </a:solidFill>
              </a:rPr>
              <a:t>*Other </a:t>
            </a:r>
            <a:r>
              <a:rPr lang="de-DE" sz="1200" dirty="0" err="1" smtClean="0">
                <a:solidFill>
                  <a:schemeClr val="bg2"/>
                </a:solidFill>
              </a:rPr>
              <a:t>architectures</a:t>
            </a:r>
            <a:r>
              <a:rPr lang="de-DE" sz="1200" dirty="0" smtClean="0">
                <a:solidFill>
                  <a:schemeClr val="bg2"/>
                </a:solidFill>
              </a:rPr>
              <a:t> </a:t>
            </a:r>
            <a:r>
              <a:rPr lang="de-DE" sz="1200" dirty="0" err="1" smtClean="0">
                <a:solidFill>
                  <a:schemeClr val="bg2"/>
                </a:solidFill>
              </a:rPr>
              <a:t>are</a:t>
            </a:r>
            <a:r>
              <a:rPr lang="de-DE" sz="1200" dirty="0" smtClean="0">
                <a:solidFill>
                  <a:schemeClr val="bg2"/>
                </a:solidFill>
              </a:rPr>
              <a:t> </a:t>
            </a:r>
            <a:r>
              <a:rPr lang="de-DE" sz="1200" dirty="0" err="1" smtClean="0">
                <a:solidFill>
                  <a:schemeClr val="bg2"/>
                </a:solidFill>
              </a:rPr>
              <a:t>possible</a:t>
            </a:r>
            <a:endParaRPr lang="de-DE" sz="1200" dirty="0">
              <a:solidFill>
                <a:schemeClr val="bg2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1334882" y="3390686"/>
            <a:ext cx="4013021" cy="1122568"/>
            <a:chOff x="1334882" y="3390686"/>
            <a:chExt cx="4013021" cy="1122568"/>
          </a:xfrm>
        </p:grpSpPr>
        <p:sp>
          <p:nvSpPr>
            <p:cNvPr id="81" name="Ellipse 80"/>
            <p:cNvSpPr/>
            <p:nvPr/>
          </p:nvSpPr>
          <p:spPr bwMode="auto">
            <a:xfrm>
              <a:off x="4258361" y="4031376"/>
              <a:ext cx="1089542" cy="392580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46800" rIns="36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200" dirty="0" err="1">
                  <a:solidFill>
                    <a:schemeClr val="bg1"/>
                  </a:solidFill>
                </a:rPr>
                <a:t>d</a:t>
              </a:r>
              <a:r>
                <a:rPr lang="de-DE" sz="1200" dirty="0" err="1" smtClean="0">
                  <a:solidFill>
                    <a:schemeClr val="bg1"/>
                  </a:solidFill>
                </a:rPr>
                <a:t>ialog</a:t>
              </a:r>
              <a:r>
                <a:rPr lang="de-DE" sz="1200" dirty="0" smtClean="0">
                  <a:solidFill>
                    <a:schemeClr val="bg1"/>
                  </a:solidFill>
                </a:rPr>
                <a:t> </a:t>
              </a:r>
              <a:r>
                <a:rPr lang="de-DE" sz="1200" dirty="0" err="1" smtClean="0">
                  <a:solidFill>
                    <a:schemeClr val="bg1"/>
                  </a:solidFill>
                </a:rPr>
                <a:t>spec</a:t>
              </a:r>
              <a:endParaRPr lang="de-DE" sz="12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" name="Ellipse 3"/>
            <p:cNvSpPr/>
            <p:nvPr/>
          </p:nvSpPr>
          <p:spPr bwMode="auto">
            <a:xfrm>
              <a:off x="1334882" y="3390686"/>
              <a:ext cx="1255356" cy="652255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46800" rIns="36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de-DE" sz="1200" dirty="0" err="1" smtClean="0">
                  <a:solidFill>
                    <a:schemeClr val="bg1"/>
                  </a:solidFill>
                </a:rPr>
                <a:t>Specific</a:t>
              </a:r>
              <a:endParaRPr lang="de-DE" sz="1200" dirty="0">
                <a:solidFill>
                  <a:schemeClr val="bg1"/>
                </a:solidFill>
              </a:endParaRPr>
            </a:p>
            <a:p>
              <a:pPr algn="ctr"/>
              <a:r>
                <a:rPr lang="de-DE" sz="1200" dirty="0" err="1" smtClean="0">
                  <a:solidFill>
                    <a:schemeClr val="bg1"/>
                  </a:solidFill>
                </a:rPr>
                <a:t>lexicon</a:t>
              </a:r>
              <a:r>
                <a:rPr lang="de-DE" sz="1200" dirty="0" smtClean="0">
                  <a:solidFill>
                    <a:schemeClr val="bg1"/>
                  </a:solidFill>
                </a:rPr>
                <a:t> </a:t>
              </a:r>
              <a:r>
                <a:rPr lang="de-DE" sz="1200" dirty="0">
                  <a:solidFill>
                    <a:schemeClr val="bg1"/>
                  </a:solidFill>
                </a:rPr>
                <a:t>&amp; </a:t>
              </a:r>
              <a:r>
                <a:rPr lang="de-DE" sz="1200" dirty="0" err="1">
                  <a:solidFill>
                    <a:schemeClr val="bg1"/>
                  </a:solidFill>
                </a:rPr>
                <a:t>slm</a:t>
              </a:r>
              <a:endParaRPr lang="de-DE" sz="1200" dirty="0">
                <a:solidFill>
                  <a:schemeClr val="bg1"/>
                </a:solidFill>
              </a:endParaRPr>
            </a:p>
          </p:txBody>
        </p:sp>
        <p:sp>
          <p:nvSpPr>
            <p:cNvPr id="80" name="Ellipse 79"/>
            <p:cNvSpPr/>
            <p:nvPr/>
          </p:nvSpPr>
          <p:spPr bwMode="auto">
            <a:xfrm>
              <a:off x="1646257" y="3860999"/>
              <a:ext cx="882613" cy="652255"/>
            </a:xfrm>
            <a:prstGeom prst="ellipse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36000" tIns="46800" rIns="36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1200" dirty="0" err="1" smtClean="0">
                  <a:solidFill>
                    <a:schemeClr val="bg1"/>
                  </a:solidFill>
                </a:rPr>
                <a:t>Specific</a:t>
              </a:r>
              <a:endParaRPr lang="de-DE" sz="1200" dirty="0" smtClean="0">
                <a:solidFill>
                  <a:schemeClr val="bg1"/>
                </a:solidFill>
              </a:endParaRPr>
            </a:p>
            <a:p>
              <a:r>
                <a:rPr lang="de-DE" sz="1200" dirty="0" err="1" smtClean="0">
                  <a:solidFill>
                    <a:schemeClr val="bg1"/>
                  </a:solidFill>
                </a:rPr>
                <a:t>grammar</a:t>
              </a:r>
              <a:endParaRPr lang="de-DE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3540242" y="1741394"/>
            <a:ext cx="2190242" cy="2293811"/>
            <a:chOff x="3540242" y="1741394"/>
            <a:chExt cx="2190242" cy="2293811"/>
          </a:xfrm>
        </p:grpSpPr>
        <p:grpSp>
          <p:nvGrpSpPr>
            <p:cNvPr id="3" name="Gruppieren 2"/>
            <p:cNvGrpSpPr/>
            <p:nvPr/>
          </p:nvGrpSpPr>
          <p:grpSpPr>
            <a:xfrm>
              <a:off x="3540242" y="1889843"/>
              <a:ext cx="2190242" cy="2145362"/>
              <a:chOff x="3540242" y="1889843"/>
              <a:chExt cx="2190242" cy="2145362"/>
            </a:xfrm>
          </p:grpSpPr>
          <p:sp>
            <p:nvSpPr>
              <p:cNvPr id="71" name="Rectangle 139"/>
              <p:cNvSpPr>
                <a:spLocks noChangeArrowheads="1"/>
              </p:cNvSpPr>
              <p:nvPr/>
            </p:nvSpPr>
            <p:spPr bwMode="auto">
              <a:xfrm>
                <a:off x="4590906" y="1889843"/>
                <a:ext cx="1139578" cy="516005"/>
              </a:xfrm>
              <a:prstGeom prst="rect">
                <a:avLst/>
              </a:prstGeom>
              <a:solidFill>
                <a:srgbClr val="C00000"/>
              </a:solidFill>
              <a:ex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de-DE" sz="1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NLU</a:t>
                </a:r>
              </a:p>
              <a:p>
                <a:pPr algn="ctr"/>
                <a:r>
                  <a:rPr lang="de-DE" sz="1000" b="1" noProof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Full </a:t>
                </a:r>
                <a:r>
                  <a:rPr lang="de-DE" sz="1000" b="1" noProof="1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language </a:t>
                </a:r>
                <a:r>
                  <a:rPr lang="de-DE" sz="1000" b="1" noProof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coverage</a:t>
                </a:r>
              </a:p>
            </p:txBody>
          </p:sp>
          <p:sp>
            <p:nvSpPr>
              <p:cNvPr id="75" name="Line 138"/>
              <p:cNvSpPr>
                <a:spLocks noChangeShapeType="1"/>
              </p:cNvSpPr>
              <p:nvPr/>
            </p:nvSpPr>
            <p:spPr bwMode="auto">
              <a:xfrm rot="5400000">
                <a:off x="3326767" y="2619323"/>
                <a:ext cx="1629357" cy="1202408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prstDash val="dash"/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de-DE"/>
              </a:p>
            </p:txBody>
          </p:sp>
        </p:grpSp>
        <p:sp>
          <p:nvSpPr>
            <p:cNvPr id="45" name="Line 138"/>
            <p:cNvSpPr>
              <a:spLocks noChangeShapeType="1"/>
            </p:cNvSpPr>
            <p:nvPr/>
          </p:nvSpPr>
          <p:spPr bwMode="auto">
            <a:xfrm rot="5400000" flipH="1">
              <a:off x="4072306" y="1629246"/>
              <a:ext cx="406451" cy="630747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83674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9923BF-EA05-4C6F-8C2B-165B7D02E822}" type="slidenum">
              <a:rPr lang="de-DE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457432" y="699370"/>
            <a:ext cx="8562281" cy="3907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54000" rIns="94888" bIns="54000">
            <a:spAutoFit/>
          </a:bodyPr>
          <a:lstStyle/>
          <a:p>
            <a:pPr defTabSz="574675" eaLnBrk="0" hangingPunct="0">
              <a:lnSpc>
                <a:spcPct val="110000"/>
              </a:lnSpc>
              <a:spcBef>
                <a:spcPts val="1200"/>
              </a:spcBef>
            </a:pPr>
            <a:r>
              <a:rPr lang="en-US" sz="2000" dirty="0" smtClean="0"/>
              <a:t>NLU requirements - interpretation models:</a:t>
            </a:r>
          </a:p>
          <a:p>
            <a:pPr marL="342900" indent="-342900" defTabSz="574675" eaLnBrk="0" hangingPunct="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 </a:t>
            </a:r>
            <a:r>
              <a:rPr lang="en-US" sz="2000" dirty="0"/>
              <a:t>language-independent common sense ontology including common knowledge categories (e.g. artists, points of interests, location names, </a:t>
            </a:r>
            <a:r>
              <a:rPr lang="en-US" sz="2000" dirty="0" err="1"/>
              <a:t>vips</a:t>
            </a:r>
            <a:r>
              <a:rPr lang="en-US" sz="2000" dirty="0"/>
              <a:t> …)</a:t>
            </a:r>
          </a:p>
          <a:p>
            <a:pPr marL="342900" indent="-342900" defTabSz="574675" eaLnBrk="0" hangingPunct="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general multi-lingual </a:t>
            </a:r>
            <a:r>
              <a:rPr lang="en-US" sz="2000" dirty="0"/>
              <a:t>grammars and lexica containing the knowledge needed for parsing sequences of words and mapping them to an interpretation based on this </a:t>
            </a:r>
            <a:r>
              <a:rPr lang="en-US" sz="2000" dirty="0" smtClean="0"/>
              <a:t>ontology – </a:t>
            </a:r>
            <a:r>
              <a:rPr lang="en-US" sz="2000" b="1" dirty="0" smtClean="0"/>
              <a:t>available in the cloud</a:t>
            </a:r>
          </a:p>
          <a:p>
            <a:pPr defTabSz="574675" eaLnBrk="0" hangingPunct="0">
              <a:lnSpc>
                <a:spcPct val="110000"/>
              </a:lnSpc>
              <a:spcBef>
                <a:spcPts val="1200"/>
              </a:spcBef>
            </a:pPr>
            <a:r>
              <a:rPr lang="en-US" altLang="de-DE" sz="2000" dirty="0" smtClean="0"/>
              <a:t>Examples:</a:t>
            </a:r>
          </a:p>
          <a:p>
            <a:pPr defTabSz="574675" eaLnBrk="0" hangingPunct="0">
              <a:lnSpc>
                <a:spcPct val="110000"/>
              </a:lnSpc>
              <a:spcBef>
                <a:spcPts val="1200"/>
              </a:spcBef>
            </a:pPr>
            <a:r>
              <a:rPr lang="en-US" altLang="de-DE" sz="2000" dirty="0" smtClean="0"/>
              <a:t>   </a:t>
            </a:r>
            <a:r>
              <a:rPr lang="en-US" altLang="de-DE" sz="1400" i="1" dirty="0" smtClean="0"/>
              <a:t>I am looking for music from Michael Jackson.</a:t>
            </a:r>
            <a:r>
              <a:rPr lang="en-US" altLang="de-DE" sz="1400" i="1" dirty="0"/>
              <a:t>	</a:t>
            </a:r>
            <a:r>
              <a:rPr lang="en-US" altLang="de-DE" sz="1400" i="1" dirty="0" err="1" smtClean="0">
                <a:solidFill>
                  <a:srgbClr val="C00000"/>
                </a:solidFill>
              </a:rPr>
              <a:t>action:search</a:t>
            </a:r>
            <a:r>
              <a:rPr lang="en-US" altLang="de-DE" sz="1400" i="1" dirty="0" smtClean="0">
                <a:solidFill>
                  <a:srgbClr val="C00000"/>
                </a:solidFill>
              </a:rPr>
              <a:t>; object:[music, author Michael Jackson]</a:t>
            </a:r>
            <a:br>
              <a:rPr lang="en-US" altLang="de-DE" sz="1400" i="1" dirty="0" smtClean="0">
                <a:solidFill>
                  <a:srgbClr val="C00000"/>
                </a:solidFill>
              </a:rPr>
            </a:br>
            <a:r>
              <a:rPr lang="en-US" altLang="de-DE" sz="1400" i="1" dirty="0" smtClean="0"/>
              <a:t>    </a:t>
            </a:r>
            <a:r>
              <a:rPr lang="en-US" altLang="de-DE" sz="1400" i="1" dirty="0" err="1" smtClean="0"/>
              <a:t>Ich</a:t>
            </a:r>
            <a:r>
              <a:rPr lang="en-US" altLang="de-DE" sz="1400" i="1" dirty="0" smtClean="0"/>
              <a:t> </a:t>
            </a:r>
            <a:r>
              <a:rPr lang="en-US" altLang="de-DE" sz="1400" i="1" dirty="0" err="1" smtClean="0"/>
              <a:t>suche</a:t>
            </a:r>
            <a:r>
              <a:rPr lang="en-US" altLang="de-DE" sz="1400" i="1" dirty="0" smtClean="0"/>
              <a:t> </a:t>
            </a:r>
            <a:r>
              <a:rPr lang="en-US" altLang="de-DE" sz="1400" i="1" dirty="0" err="1" smtClean="0"/>
              <a:t>Musik</a:t>
            </a:r>
            <a:r>
              <a:rPr lang="en-US" altLang="de-DE" sz="1400" i="1" dirty="0" smtClean="0"/>
              <a:t> von Michael Jackson.		</a:t>
            </a:r>
            <a:r>
              <a:rPr lang="en-US" altLang="de-DE" sz="1400" i="1" dirty="0" err="1" smtClean="0">
                <a:solidFill>
                  <a:srgbClr val="C00000"/>
                </a:solidFill>
              </a:rPr>
              <a:t>action:search</a:t>
            </a:r>
            <a:r>
              <a:rPr lang="en-US" altLang="de-DE" sz="1400" i="1" dirty="0" smtClean="0">
                <a:solidFill>
                  <a:srgbClr val="C00000"/>
                </a:solidFill>
              </a:rPr>
              <a:t>; object:[music, author Michael Jackson]</a:t>
            </a:r>
            <a:br>
              <a:rPr lang="en-US" altLang="de-DE" sz="1400" i="1" dirty="0" smtClean="0">
                <a:solidFill>
                  <a:srgbClr val="C00000"/>
                </a:solidFill>
              </a:rPr>
            </a:br>
            <a:r>
              <a:rPr lang="en-US" altLang="de-DE" sz="1400" i="1" dirty="0" smtClean="0"/>
              <a:t>    I am looking for a pizzeria in Munich.		</a:t>
            </a:r>
            <a:r>
              <a:rPr lang="en-US" altLang="de-DE" sz="1400" i="1" dirty="0" err="1" smtClean="0">
                <a:solidFill>
                  <a:srgbClr val="C00000"/>
                </a:solidFill>
              </a:rPr>
              <a:t>action:search</a:t>
            </a:r>
            <a:r>
              <a:rPr lang="en-US" altLang="de-DE" sz="1400" i="1" dirty="0" smtClean="0">
                <a:solidFill>
                  <a:srgbClr val="C00000"/>
                </a:solidFill>
              </a:rPr>
              <a:t>; object:[</a:t>
            </a:r>
            <a:r>
              <a:rPr lang="en-US" altLang="de-DE" sz="1400" i="1" dirty="0" err="1" smtClean="0">
                <a:solidFill>
                  <a:srgbClr val="C00000"/>
                </a:solidFill>
              </a:rPr>
              <a:t>restaurant:pizzeria</a:t>
            </a:r>
            <a:r>
              <a:rPr lang="en-US" altLang="de-DE" sz="1400" i="1" dirty="0" smtClean="0">
                <a:solidFill>
                  <a:srgbClr val="C00000"/>
                </a:solidFill>
              </a:rPr>
              <a:t>];location:[</a:t>
            </a:r>
            <a:r>
              <a:rPr lang="en-US" altLang="de-DE" sz="1400" i="1" dirty="0" err="1" smtClean="0">
                <a:solidFill>
                  <a:srgbClr val="C00000"/>
                </a:solidFill>
              </a:rPr>
              <a:t>city:Munich</a:t>
            </a:r>
            <a:r>
              <a:rPr lang="en-US" altLang="de-DE" sz="1400" i="1" dirty="0" smtClean="0">
                <a:solidFill>
                  <a:srgbClr val="C00000"/>
                </a:solidFill>
              </a:rPr>
              <a:t>]</a:t>
            </a:r>
          </a:p>
        </p:txBody>
      </p:sp>
      <p:sp>
        <p:nvSpPr>
          <p:cNvPr id="5" name="Text Box 152"/>
          <p:cNvSpPr txBox="1">
            <a:spLocks noChangeArrowheads="1"/>
          </p:cNvSpPr>
          <p:nvPr/>
        </p:nvSpPr>
        <p:spPr bwMode="auto">
          <a:xfrm>
            <a:off x="2087564" y="64333"/>
            <a:ext cx="6661149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rpo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2"/>
                </a:solidFill>
                <a:cs typeface="Arial" charset="0"/>
              </a:rPr>
              <a:t>Dynamic Integration of Apps and Car Functions</a:t>
            </a:r>
          </a:p>
        </p:txBody>
      </p:sp>
    </p:spTree>
    <p:extLst>
      <p:ext uri="{BB962C8B-B14F-4D97-AF65-F5344CB8AC3E}">
        <p14:creationId xmlns:p14="http://schemas.microsoft.com/office/powerpoint/2010/main" val="261670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9923BF-EA05-4C6F-8C2B-165B7D02E822}" type="slidenum">
              <a:rPr lang="de-DE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457432" y="699370"/>
            <a:ext cx="7805737" cy="3433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54000" rIns="94888" bIns="54000">
            <a:spAutoFit/>
          </a:bodyPr>
          <a:lstStyle/>
          <a:p>
            <a:pPr defTabSz="574675" eaLnBrk="0" hangingPunct="0">
              <a:lnSpc>
                <a:spcPct val="110000"/>
              </a:lnSpc>
              <a:spcBef>
                <a:spcPts val="1200"/>
              </a:spcBef>
            </a:pPr>
            <a:r>
              <a:rPr lang="en-US" sz="2000" dirty="0"/>
              <a:t>NLU requirements </a:t>
            </a:r>
            <a:r>
              <a:rPr lang="en-US" sz="2000" dirty="0" smtClean="0"/>
              <a:t>– parsing capabilities:</a:t>
            </a:r>
            <a:endParaRPr lang="en-US" sz="2000" dirty="0"/>
          </a:p>
          <a:p>
            <a:pPr marL="342900" indent="-342900" defTabSz="574675" eaLnBrk="0" hangingPunct="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equivalent </a:t>
            </a:r>
            <a:r>
              <a:rPr lang="en-US" sz="2000" dirty="0"/>
              <a:t>parsing mechanisms both onboard and in the </a:t>
            </a:r>
            <a:r>
              <a:rPr lang="en-US" sz="2000" dirty="0" smtClean="0"/>
              <a:t>cloud</a:t>
            </a:r>
          </a:p>
          <a:p>
            <a:pPr marL="342900" indent="-342900" defTabSz="574675" eaLnBrk="0" hangingPunct="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change </a:t>
            </a:r>
            <a:r>
              <a:rPr lang="en-US" sz="2000" dirty="0"/>
              <a:t>dynamically the contents of selected knowledge categories (e.g. change an artist </a:t>
            </a:r>
            <a:r>
              <a:rPr lang="en-US" sz="2000" dirty="0" smtClean="0"/>
              <a:t>list)</a:t>
            </a:r>
            <a:endParaRPr lang="en-US" sz="2000" dirty="0"/>
          </a:p>
          <a:p>
            <a:pPr marL="342900" indent="-342900" defTabSz="574675" eaLnBrk="0" hangingPunct="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add </a:t>
            </a:r>
            <a:r>
              <a:rPr lang="en-US" sz="2000" dirty="0"/>
              <a:t>temporary </a:t>
            </a:r>
            <a:r>
              <a:rPr lang="en-US" sz="2000" dirty="0" smtClean="0"/>
              <a:t>context-specific </a:t>
            </a:r>
            <a:r>
              <a:rPr lang="en-US" sz="2000" dirty="0"/>
              <a:t>grammar rules (with their respective </a:t>
            </a:r>
            <a:r>
              <a:rPr lang="en-US" sz="2000" dirty="0" smtClean="0"/>
              <a:t>SLMs)</a:t>
            </a:r>
            <a:endParaRPr lang="en-US" sz="2000" dirty="0"/>
          </a:p>
          <a:p>
            <a:pPr marL="342900" indent="-342900" defTabSz="574675" eaLnBrk="0" hangingPunct="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restrict </a:t>
            </a:r>
            <a:r>
              <a:rPr lang="en-US" sz="2000" dirty="0"/>
              <a:t>the context of interpretation to a set of specific grammar rules and SLMs in order to guarantee an expected dialog flow</a:t>
            </a:r>
            <a:r>
              <a:rPr lang="en-US" sz="2000" dirty="0" smtClean="0"/>
              <a:t>.</a:t>
            </a:r>
            <a:endParaRPr lang="en-US" altLang="de-DE" dirty="0"/>
          </a:p>
        </p:txBody>
      </p:sp>
      <p:sp>
        <p:nvSpPr>
          <p:cNvPr id="5" name="Text Box 152"/>
          <p:cNvSpPr txBox="1">
            <a:spLocks noChangeArrowheads="1"/>
          </p:cNvSpPr>
          <p:nvPr/>
        </p:nvSpPr>
        <p:spPr bwMode="auto">
          <a:xfrm>
            <a:off x="2087564" y="64333"/>
            <a:ext cx="6661149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rpo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po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po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2"/>
                </a:solidFill>
                <a:cs typeface="Arial" charset="0"/>
              </a:rPr>
              <a:t>Dynamic Integration of A</a:t>
            </a:r>
            <a:r>
              <a:rPr lang="en-US" sz="2400" b="1" dirty="0" smtClean="0">
                <a:solidFill>
                  <a:schemeClr val="bg2"/>
                </a:solidFill>
                <a:cs typeface="Arial" charset="0"/>
              </a:rPr>
              <a:t>pps </a:t>
            </a:r>
            <a:r>
              <a:rPr lang="en-US" sz="2400" b="1" dirty="0">
                <a:solidFill>
                  <a:schemeClr val="bg2"/>
                </a:solidFill>
                <a:cs typeface="Arial" charset="0"/>
              </a:rPr>
              <a:t>and </a:t>
            </a:r>
            <a:r>
              <a:rPr lang="en-US" sz="2400" b="1" dirty="0" smtClean="0">
                <a:solidFill>
                  <a:schemeClr val="bg2"/>
                </a:solidFill>
                <a:cs typeface="Arial" charset="0"/>
              </a:rPr>
              <a:t>Car Functions</a:t>
            </a:r>
            <a:endParaRPr lang="en-US" sz="2400" b="1" dirty="0">
              <a:solidFill>
                <a:schemeClr val="bg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8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" val="master_1.pot"/>
  <p:tag name="CREATEDBY" val="TW_CP"/>
</p:tagLst>
</file>

<file path=ppt/theme/theme1.xml><?xml version="1.0" encoding="utf-8"?>
<a:theme xmlns:a="http://schemas.openxmlformats.org/drawingml/2006/main" name="Textbox">
  <a:themeElements>
    <a:clrScheme name="Textbox 1">
      <a:dk1>
        <a:srgbClr val="000000"/>
      </a:dk1>
      <a:lt1>
        <a:srgbClr val="FFFFFF"/>
      </a:lt1>
      <a:dk2>
        <a:srgbClr val="263F6A"/>
      </a:dk2>
      <a:lt2>
        <a:srgbClr val="3F9AC9"/>
      </a:lt2>
      <a:accent1>
        <a:srgbClr val="D2D4D6"/>
      </a:accent1>
      <a:accent2>
        <a:srgbClr val="76787A"/>
      </a:accent2>
      <a:accent3>
        <a:srgbClr val="FFFFFF"/>
      </a:accent3>
      <a:accent4>
        <a:srgbClr val="000000"/>
      </a:accent4>
      <a:accent5>
        <a:srgbClr val="E5E6E8"/>
      </a:accent5>
      <a:accent6>
        <a:srgbClr val="6A6C6E"/>
      </a:accent6>
      <a:hlink>
        <a:srgbClr val="AFB2B4"/>
      </a:hlink>
      <a:folHlink>
        <a:srgbClr val="DFE0E2"/>
      </a:folHlink>
    </a:clrScheme>
    <a:fontScheme name="Textbox">
      <a:majorFont>
        <a:latin typeface="CorpoS"/>
        <a:ea typeface=""/>
        <a:cs typeface=""/>
      </a:majorFont>
      <a:minorFont>
        <a:latin typeface="Corpo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po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poS" pitchFamily="2" charset="0"/>
          </a:defRPr>
        </a:defPPr>
      </a:lstStyle>
    </a:lnDef>
  </a:objectDefaults>
  <a:extraClrSchemeLst>
    <a:extraClrScheme>
      <a:clrScheme name="Textbox 1">
        <a:dk1>
          <a:srgbClr val="000000"/>
        </a:dk1>
        <a:lt1>
          <a:srgbClr val="FFFFFF"/>
        </a:lt1>
        <a:dk2>
          <a:srgbClr val="263F6A"/>
        </a:dk2>
        <a:lt2>
          <a:srgbClr val="3F9AC9"/>
        </a:lt2>
        <a:accent1>
          <a:srgbClr val="D2D4D6"/>
        </a:accent1>
        <a:accent2>
          <a:srgbClr val="76787A"/>
        </a:accent2>
        <a:accent3>
          <a:srgbClr val="FFFFFF"/>
        </a:accent3>
        <a:accent4>
          <a:srgbClr val="000000"/>
        </a:accent4>
        <a:accent5>
          <a:srgbClr val="E5E6E8"/>
        </a:accent5>
        <a:accent6>
          <a:srgbClr val="6A6C6E"/>
        </a:accent6>
        <a:hlink>
          <a:srgbClr val="AFB2B4"/>
        </a:hlink>
        <a:folHlink>
          <a:srgbClr val="DFE0E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xtbox">
  <a:themeElements>
    <a:clrScheme name="Textbox 1">
      <a:dk1>
        <a:srgbClr val="000000"/>
      </a:dk1>
      <a:lt1>
        <a:srgbClr val="FFFFFF"/>
      </a:lt1>
      <a:dk2>
        <a:srgbClr val="263F6A"/>
      </a:dk2>
      <a:lt2>
        <a:srgbClr val="3F9AC9"/>
      </a:lt2>
      <a:accent1>
        <a:srgbClr val="D2D4D6"/>
      </a:accent1>
      <a:accent2>
        <a:srgbClr val="76787A"/>
      </a:accent2>
      <a:accent3>
        <a:srgbClr val="FFFFFF"/>
      </a:accent3>
      <a:accent4>
        <a:srgbClr val="000000"/>
      </a:accent4>
      <a:accent5>
        <a:srgbClr val="E5E6E8"/>
      </a:accent5>
      <a:accent6>
        <a:srgbClr val="6A6C6E"/>
      </a:accent6>
      <a:hlink>
        <a:srgbClr val="AFB2B4"/>
      </a:hlink>
      <a:folHlink>
        <a:srgbClr val="DFE0E2"/>
      </a:folHlink>
    </a:clrScheme>
    <a:fontScheme name="Textbox">
      <a:majorFont>
        <a:latin typeface="CorpoS"/>
        <a:ea typeface=""/>
        <a:cs typeface=""/>
      </a:majorFont>
      <a:minorFont>
        <a:latin typeface="Corpo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po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poS" pitchFamily="2" charset="0"/>
          </a:defRPr>
        </a:defPPr>
      </a:lstStyle>
    </a:lnDef>
  </a:objectDefaults>
  <a:extraClrSchemeLst>
    <a:extraClrScheme>
      <a:clrScheme name="Textbox 1">
        <a:dk1>
          <a:srgbClr val="000000"/>
        </a:dk1>
        <a:lt1>
          <a:srgbClr val="FFFFFF"/>
        </a:lt1>
        <a:dk2>
          <a:srgbClr val="263F6A"/>
        </a:dk2>
        <a:lt2>
          <a:srgbClr val="3F9AC9"/>
        </a:lt2>
        <a:accent1>
          <a:srgbClr val="D2D4D6"/>
        </a:accent1>
        <a:accent2>
          <a:srgbClr val="76787A"/>
        </a:accent2>
        <a:accent3>
          <a:srgbClr val="FFFFFF"/>
        </a:accent3>
        <a:accent4>
          <a:srgbClr val="000000"/>
        </a:accent4>
        <a:accent5>
          <a:srgbClr val="E5E6E8"/>
        </a:accent5>
        <a:accent6>
          <a:srgbClr val="6A6C6E"/>
        </a:accent6>
        <a:hlink>
          <a:srgbClr val="AFB2B4"/>
        </a:hlink>
        <a:folHlink>
          <a:srgbClr val="DFE0E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extbox">
  <a:themeElements>
    <a:clrScheme name="Textbox 1">
      <a:dk1>
        <a:srgbClr val="000000"/>
      </a:dk1>
      <a:lt1>
        <a:srgbClr val="FFFFFF"/>
      </a:lt1>
      <a:dk2>
        <a:srgbClr val="263F6A"/>
      </a:dk2>
      <a:lt2>
        <a:srgbClr val="3F9AC9"/>
      </a:lt2>
      <a:accent1>
        <a:srgbClr val="D2D4D6"/>
      </a:accent1>
      <a:accent2>
        <a:srgbClr val="76787A"/>
      </a:accent2>
      <a:accent3>
        <a:srgbClr val="FFFFFF"/>
      </a:accent3>
      <a:accent4>
        <a:srgbClr val="000000"/>
      </a:accent4>
      <a:accent5>
        <a:srgbClr val="E5E6E8"/>
      </a:accent5>
      <a:accent6>
        <a:srgbClr val="6A6C6E"/>
      </a:accent6>
      <a:hlink>
        <a:srgbClr val="AFB2B4"/>
      </a:hlink>
      <a:folHlink>
        <a:srgbClr val="DFE0E2"/>
      </a:folHlink>
    </a:clrScheme>
    <a:fontScheme name="Textbox">
      <a:majorFont>
        <a:latin typeface="CorpoS"/>
        <a:ea typeface=""/>
        <a:cs typeface=""/>
      </a:majorFont>
      <a:minorFont>
        <a:latin typeface="Corpo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po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poS" pitchFamily="2" charset="0"/>
          </a:defRPr>
        </a:defPPr>
      </a:lstStyle>
    </a:lnDef>
  </a:objectDefaults>
  <a:extraClrSchemeLst>
    <a:extraClrScheme>
      <a:clrScheme name="Textbox 1">
        <a:dk1>
          <a:srgbClr val="000000"/>
        </a:dk1>
        <a:lt1>
          <a:srgbClr val="FFFFFF"/>
        </a:lt1>
        <a:dk2>
          <a:srgbClr val="263F6A"/>
        </a:dk2>
        <a:lt2>
          <a:srgbClr val="3F9AC9"/>
        </a:lt2>
        <a:accent1>
          <a:srgbClr val="D2D4D6"/>
        </a:accent1>
        <a:accent2>
          <a:srgbClr val="76787A"/>
        </a:accent2>
        <a:accent3>
          <a:srgbClr val="FFFFFF"/>
        </a:accent3>
        <a:accent4>
          <a:srgbClr val="000000"/>
        </a:accent4>
        <a:accent5>
          <a:srgbClr val="E5E6E8"/>
        </a:accent5>
        <a:accent6>
          <a:srgbClr val="6A6C6E"/>
        </a:accent6>
        <a:hlink>
          <a:srgbClr val="AFB2B4"/>
        </a:hlink>
        <a:folHlink>
          <a:srgbClr val="DFE0E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aimler_PowerPoint_16_9">
  <a:themeElements>
    <a:clrScheme name="Standard 1">
      <a:dk1>
        <a:srgbClr val="000000"/>
      </a:dk1>
      <a:lt1>
        <a:srgbClr val="FFFFFF"/>
      </a:lt1>
      <a:dk2>
        <a:srgbClr val="263F6A"/>
      </a:dk2>
      <a:lt2>
        <a:srgbClr val="3F9AC9"/>
      </a:lt2>
      <a:accent1>
        <a:srgbClr val="D2D4D6"/>
      </a:accent1>
      <a:accent2>
        <a:srgbClr val="76787A"/>
      </a:accent2>
      <a:accent3>
        <a:srgbClr val="FFFFFF"/>
      </a:accent3>
      <a:accent4>
        <a:srgbClr val="000000"/>
      </a:accent4>
      <a:accent5>
        <a:srgbClr val="E5E6E8"/>
      </a:accent5>
      <a:accent6>
        <a:srgbClr val="6A6C6E"/>
      </a:accent6>
      <a:hlink>
        <a:srgbClr val="AFB2B4"/>
      </a:hlink>
      <a:folHlink>
        <a:srgbClr val="DFE0E2"/>
      </a:folHlink>
    </a:clrScheme>
    <a:fontScheme name="Standard">
      <a:majorFont>
        <a:latin typeface="CorpoS"/>
        <a:ea typeface=""/>
        <a:cs typeface=""/>
      </a:majorFont>
      <a:minorFont>
        <a:latin typeface="Corpo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po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rpoS" pitchFamily="2" charset="0"/>
          </a:defRPr>
        </a:defPPr>
      </a:lstStyle>
    </a:lnDef>
  </a:objectDefaults>
  <a:extraClrSchemeLst>
    <a:extraClrScheme>
      <a:clrScheme name="Standard 1">
        <a:dk1>
          <a:srgbClr val="000000"/>
        </a:dk1>
        <a:lt1>
          <a:srgbClr val="FFFFFF"/>
        </a:lt1>
        <a:dk2>
          <a:srgbClr val="263F6A"/>
        </a:dk2>
        <a:lt2>
          <a:srgbClr val="3F9AC9"/>
        </a:lt2>
        <a:accent1>
          <a:srgbClr val="D2D4D6"/>
        </a:accent1>
        <a:accent2>
          <a:srgbClr val="76787A"/>
        </a:accent2>
        <a:accent3>
          <a:srgbClr val="FFFFFF"/>
        </a:accent3>
        <a:accent4>
          <a:srgbClr val="000000"/>
        </a:accent4>
        <a:accent5>
          <a:srgbClr val="E5E6E8"/>
        </a:accent5>
        <a:accent6>
          <a:srgbClr val="6A6C6E"/>
        </a:accent6>
        <a:hlink>
          <a:srgbClr val="AFB2B4"/>
        </a:hlink>
        <a:folHlink>
          <a:srgbClr val="DFE0E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Daimler_PowerPoint_16_9</Template>
  <TotalTime>0</TotalTime>
  <Words>594</Words>
  <Application>Microsoft Office PowerPoint</Application>
  <PresentationFormat>Bildschirmpräsentation (16:9)</PresentationFormat>
  <Paragraphs>112</Paragraphs>
  <Slides>10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Textbox</vt:lpstr>
      <vt:lpstr>1_Textbox</vt:lpstr>
      <vt:lpstr>2_Textbox</vt:lpstr>
      <vt:lpstr>1_Daimler_PowerPoint_16_9</vt:lpstr>
      <vt:lpstr>Needs/Visions for Multilingual Speech Understanding in Cars</vt:lpstr>
      <vt:lpstr>Motivation</vt:lpstr>
      <vt:lpstr>Examples</vt:lpstr>
      <vt:lpstr>Example Use Case for GetHomeSafe</vt:lpstr>
      <vt:lpstr>Online Apps and Car Functionalities</vt:lpstr>
      <vt:lpstr>Integration of Online Apps and Car Functionalities</vt:lpstr>
      <vt:lpstr>PowerPoint-Präsentation</vt:lpstr>
      <vt:lpstr>PowerPoint-Präsentation</vt:lpstr>
      <vt:lpstr>PowerPoint-Präsentation</vt:lpstr>
      <vt:lpstr>Conclusion</vt:lpstr>
    </vt:vector>
  </TitlesOfParts>
  <Company>ITI/OD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DaiVB, Logging und SDS</dc:title>
  <dc:creator>ute.ehrlich@daimler.com</dc:creator>
  <dc:description>Template (German version), vers. 0.5-2009</dc:description>
  <cp:lastModifiedBy>Ehrlich, Ute (059)</cp:lastModifiedBy>
  <cp:revision>323</cp:revision>
  <cp:lastPrinted>2013-03-06T18:47:41Z</cp:lastPrinted>
  <dcterms:created xsi:type="dcterms:W3CDTF">2012-11-08T15:55:00Z</dcterms:created>
  <dcterms:modified xsi:type="dcterms:W3CDTF">2013-06-26T06:38:56Z</dcterms:modified>
  <cp:category>PowerPoint Presentations/Präsentationen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w_title">
    <vt:lpwstr/>
  </property>
  <property fmtid="{D5CDD505-2E9C-101B-9397-08002B2CF9AE}" pid="3" name="tw_theme">
    <vt:lpwstr/>
  </property>
  <property fmtid="{D5CDD505-2E9C-101B-9397-08002B2CF9AE}" pid="4" name="tw_company">
    <vt:lpwstr/>
  </property>
  <property fmtid="{D5CDD505-2E9C-101B-9397-08002B2CF9AE}" pid="5" name="tw_unit">
    <vt:lpwstr/>
  </property>
  <property fmtid="{D5CDD505-2E9C-101B-9397-08002B2CF9AE}" pid="6" name="tw_speaker">
    <vt:lpwstr/>
  </property>
  <property fmtid="{D5CDD505-2E9C-101B-9397-08002B2CF9AE}" pid="7" name="tw_function">
    <vt:lpwstr/>
  </property>
  <property fmtid="{D5CDD505-2E9C-101B-9397-08002B2CF9AE}" pid="8" name="tw_location">
    <vt:lpwstr/>
  </property>
  <property fmtid="{D5CDD505-2E9C-101B-9397-08002B2CF9AE}" pid="9" name="tw_date">
    <vt:lpwstr/>
  </property>
  <property fmtid="{D5CDD505-2E9C-101B-9397-08002B2CF9AE}" pid="10" name="tw_Agenda_1">
    <vt:lpwstr>Muster 1</vt:lpwstr>
  </property>
  <property fmtid="{D5CDD505-2E9C-101B-9397-08002B2CF9AE}" pid="11" name="tw_Agenda_2">
    <vt:lpwstr>Muster 2</vt:lpwstr>
  </property>
  <property fmtid="{D5CDD505-2E9C-101B-9397-08002B2CF9AE}" pid="12" name="tw_Agenda_3">
    <vt:lpwstr>Muster 3</vt:lpwstr>
  </property>
  <property fmtid="{D5CDD505-2E9C-101B-9397-08002B2CF9AE}" pid="13" name="tw_Agenda_4">
    <vt:lpwstr/>
  </property>
  <property fmtid="{D5CDD505-2E9C-101B-9397-08002B2CF9AE}" pid="14" name="tw_Agenda_5">
    <vt:lpwstr/>
  </property>
  <property fmtid="{D5CDD505-2E9C-101B-9397-08002B2CF9AE}" pid="15" name="tw_Agenda_6">
    <vt:lpwstr/>
  </property>
  <property fmtid="{D5CDD505-2E9C-101B-9397-08002B2CF9AE}" pid="16" name="tw_Agenda_7">
    <vt:lpwstr/>
  </property>
  <property fmtid="{D5CDD505-2E9C-101B-9397-08002B2CF9AE}" pid="17" name="tw_Agenda_8">
    <vt:lpwstr/>
  </property>
  <property fmtid="{D5CDD505-2E9C-101B-9397-08002B2CF9AE}" pid="18" name="tw_cover_word">
    <vt:lpwstr/>
  </property>
</Properties>
</file>